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Default Extension="bin" ContentType="application/vnd.openxmlformats-officedocument.oleObject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1"/>
  </p:sldMasterIdLst>
  <p:notesMasterIdLst>
    <p:notesMasterId r:id="rId26"/>
  </p:notesMasterIdLst>
  <p:handoutMasterIdLst>
    <p:handoutMasterId r:id="rId27"/>
  </p:handoutMasterIdLst>
  <p:sldIdLst>
    <p:sldId id="362" r:id="rId2"/>
    <p:sldId id="458" r:id="rId3"/>
    <p:sldId id="418" r:id="rId4"/>
    <p:sldId id="419" r:id="rId5"/>
    <p:sldId id="450" r:id="rId6"/>
    <p:sldId id="459" r:id="rId7"/>
    <p:sldId id="452" r:id="rId8"/>
    <p:sldId id="453" r:id="rId9"/>
    <p:sldId id="454" r:id="rId10"/>
    <p:sldId id="455" r:id="rId11"/>
    <p:sldId id="420" r:id="rId12"/>
    <p:sldId id="421" r:id="rId13"/>
    <p:sldId id="433" r:id="rId14"/>
    <p:sldId id="448" r:id="rId15"/>
    <p:sldId id="449" r:id="rId16"/>
    <p:sldId id="405" r:id="rId17"/>
    <p:sldId id="456" r:id="rId18"/>
    <p:sldId id="407" r:id="rId19"/>
    <p:sldId id="457" r:id="rId20"/>
    <p:sldId id="410" r:id="rId21"/>
    <p:sldId id="412" r:id="rId22"/>
    <p:sldId id="413" r:id="rId23"/>
    <p:sldId id="414" r:id="rId24"/>
    <p:sldId id="415" r:id="rId25"/>
  </p:sldIdLst>
  <p:sldSz cx="9144000" cy="6858000" type="screen4x3"/>
  <p:notesSz cx="6858000" cy="9144000"/>
  <p:defaultTextStyle>
    <a:defPPr>
      <a:defRPr lang="es-CO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webPr encoding="windows-1252"/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aximized">
    <p:restoredLeft sz="32787" autoAdjust="0"/>
    <p:restoredTop sz="91000" autoAdjust="0"/>
  </p:normalViewPr>
  <p:slideViewPr>
    <p:cSldViewPr>
      <p:cViewPr>
        <p:scale>
          <a:sx n="57" d="100"/>
          <a:sy n="57" d="100"/>
        </p:scale>
        <p:origin x="-1254" y="-4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7" d="100"/>
          <a:sy n="57" d="100"/>
        </p:scale>
        <p:origin x="-2520" y="-84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image" Target="../media/image6.wmf"/><Relationship Id="rId1" Type="http://schemas.openxmlformats.org/officeDocument/2006/relationships/image" Target="../media/image5.wmf"/><Relationship Id="rId5" Type="http://schemas.openxmlformats.org/officeDocument/2006/relationships/image" Target="../media/image9.wmf"/><Relationship Id="rId4" Type="http://schemas.openxmlformats.org/officeDocument/2006/relationships/image" Target="../media/image8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15.wmf"/><Relationship Id="rId2" Type="http://schemas.openxmlformats.org/officeDocument/2006/relationships/image" Target="../media/image14.wmf"/><Relationship Id="rId1" Type="http://schemas.openxmlformats.org/officeDocument/2006/relationships/image" Target="../media/image13.wmf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17.wmf"/><Relationship Id="rId1" Type="http://schemas.openxmlformats.org/officeDocument/2006/relationships/image" Target="../media/image16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2458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2458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charset="0"/>
              </a:defRPr>
            </a:lvl1pPr>
          </a:lstStyle>
          <a:p>
            <a:pPr>
              <a:defRPr/>
            </a:pPr>
            <a:fld id="{1CF1C484-F163-46DA-8D03-4CA04A51A03A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1444" name="Rectangle 4"/>
          <p:cNvSpPr>
            <a:spLocks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noProof="0" smtClean="0"/>
              <a:t>Haga clic para modificar el estilo de texto del patrón</a:t>
            </a:r>
          </a:p>
          <a:p>
            <a:pPr lvl="1"/>
            <a:r>
              <a:rPr lang="es-ES" noProof="0" smtClean="0"/>
              <a:t>Segundo nivel</a:t>
            </a:r>
          </a:p>
          <a:p>
            <a:pPr lvl="2"/>
            <a:r>
              <a:rPr lang="es-ES" noProof="0" smtClean="0"/>
              <a:t>Tercer nivel</a:t>
            </a:r>
          </a:p>
          <a:p>
            <a:pPr lvl="3"/>
            <a:r>
              <a:rPr lang="es-ES" noProof="0" smtClean="0"/>
              <a:t>Cuarto nivel</a:t>
            </a:r>
          </a:p>
          <a:p>
            <a:pPr lvl="4"/>
            <a:r>
              <a:rPr lang="es-ES" noProof="0" smtClean="0"/>
              <a:t>Quinto nivel</a:t>
            </a:r>
          </a:p>
        </p:txBody>
      </p:sp>
      <p:sp>
        <p:nvSpPr>
          <p:cNvPr id="2253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2253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charset="0"/>
              </a:defRPr>
            </a:lvl1pPr>
          </a:lstStyle>
          <a:p>
            <a:pPr>
              <a:defRPr/>
            </a:pPr>
            <a:fld id="{4FC0054D-FA4D-4DED-9C5B-66F367FDCEA8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Segnaposto immagine diapositiva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2467" name="Segnaposto note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it-IT" smtClean="0">
              <a:latin typeface="Times New Roman" pitchFamily="18" charset="0"/>
            </a:endParaRPr>
          </a:p>
        </p:txBody>
      </p:sp>
      <p:sp>
        <p:nvSpPr>
          <p:cNvPr id="62468" name="Segnaposto numero diapositiva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E04A3E4-F222-4914-93DD-2B66FDE786D1}" type="slidenum">
              <a:rPr lang="es-ES" smtClean="0">
                <a:latin typeface="Times New Roman" pitchFamily="18" charset="0"/>
              </a:rPr>
              <a:pPr/>
              <a:t>4</a:t>
            </a:fld>
            <a:endParaRPr lang="es-ES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B5DF0E0-4166-409D-95F7-3EE10F4BAB85}" type="slidenum">
              <a:rPr lang="es-MX" smtClean="0">
                <a:latin typeface="Times New Roman" pitchFamily="18" charset="0"/>
              </a:rPr>
              <a:pPr/>
              <a:t>16</a:t>
            </a:fld>
            <a:endParaRPr lang="es-MX" smtClean="0">
              <a:latin typeface="Times New Roman" pitchFamily="18" charset="0"/>
            </a:endParaRPr>
          </a:p>
        </p:txBody>
      </p:sp>
      <p:sp>
        <p:nvSpPr>
          <p:cNvPr id="72707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27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s-ES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91540CA-8784-4423-B806-13E3943E2A0B}" type="slidenum">
              <a:rPr lang="es-MX" smtClean="0">
                <a:latin typeface="Times New Roman" pitchFamily="18" charset="0"/>
              </a:rPr>
              <a:pPr/>
              <a:t>17</a:t>
            </a:fld>
            <a:endParaRPr lang="es-MX" smtClean="0">
              <a:latin typeface="Times New Roman" pitchFamily="18" charset="0"/>
            </a:endParaRPr>
          </a:p>
        </p:txBody>
      </p:sp>
      <p:sp>
        <p:nvSpPr>
          <p:cNvPr id="73731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37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s-ES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F65F8CF-59EC-4AD1-BFF7-3320DFE51C1F}" type="slidenum">
              <a:rPr lang="es-MX" smtClean="0">
                <a:latin typeface="Times New Roman" pitchFamily="18" charset="0"/>
              </a:rPr>
              <a:pPr/>
              <a:t>18</a:t>
            </a:fld>
            <a:endParaRPr lang="es-MX" smtClean="0">
              <a:latin typeface="Times New Roman" pitchFamily="18" charset="0"/>
            </a:endParaRPr>
          </a:p>
        </p:txBody>
      </p:sp>
      <p:sp>
        <p:nvSpPr>
          <p:cNvPr id="74755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47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s-ES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841906C-6066-4F93-936F-004B3F3B6D56}" type="slidenum">
              <a:rPr lang="es-MX" smtClean="0">
                <a:latin typeface="Times New Roman" pitchFamily="18" charset="0"/>
              </a:rPr>
              <a:pPr/>
              <a:t>19</a:t>
            </a:fld>
            <a:endParaRPr lang="es-MX" smtClean="0">
              <a:latin typeface="Times New Roman" pitchFamily="18" charset="0"/>
            </a:endParaRPr>
          </a:p>
        </p:txBody>
      </p:sp>
      <p:sp>
        <p:nvSpPr>
          <p:cNvPr id="75779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s-ES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7860F0-7E58-4C14-853D-09E2DB6E838B}" type="slidenum">
              <a:rPr lang="es-MX" smtClean="0">
                <a:latin typeface="Times New Roman" pitchFamily="18" charset="0"/>
              </a:rPr>
              <a:pPr/>
              <a:t>20</a:t>
            </a:fld>
            <a:endParaRPr lang="es-MX" smtClean="0">
              <a:latin typeface="Times New Roman" pitchFamily="18" charset="0"/>
            </a:endParaRPr>
          </a:p>
        </p:txBody>
      </p:sp>
      <p:sp>
        <p:nvSpPr>
          <p:cNvPr id="76803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8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s-ES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422DC09-79AE-44BE-AE1D-BAA07C747633}" type="slidenum">
              <a:rPr lang="es-MX" smtClean="0">
                <a:latin typeface="Times New Roman" pitchFamily="18" charset="0"/>
              </a:rPr>
              <a:pPr/>
              <a:t>21</a:t>
            </a:fld>
            <a:endParaRPr lang="es-MX" smtClean="0">
              <a:latin typeface="Times New Roman" pitchFamily="18" charset="0"/>
            </a:endParaRPr>
          </a:p>
        </p:txBody>
      </p:sp>
      <p:sp>
        <p:nvSpPr>
          <p:cNvPr id="78851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88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s-ES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032F823-9F1F-4152-BB07-1F0B0D636087}" type="slidenum">
              <a:rPr lang="es-MX" smtClean="0">
                <a:latin typeface="Times New Roman" pitchFamily="18" charset="0"/>
              </a:rPr>
              <a:pPr/>
              <a:t>22</a:t>
            </a:fld>
            <a:endParaRPr lang="es-MX" smtClean="0">
              <a:latin typeface="Times New Roman" pitchFamily="18" charset="0"/>
            </a:endParaRPr>
          </a:p>
        </p:txBody>
      </p:sp>
      <p:sp>
        <p:nvSpPr>
          <p:cNvPr id="79875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98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s-ES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06241B3-3A16-49B7-94FD-5B5022188DB7}" type="slidenum">
              <a:rPr lang="es-MX" smtClean="0">
                <a:latin typeface="Times New Roman" pitchFamily="18" charset="0"/>
              </a:rPr>
              <a:pPr/>
              <a:t>23</a:t>
            </a:fld>
            <a:endParaRPr lang="es-MX" smtClean="0">
              <a:latin typeface="Times New Roman" pitchFamily="18" charset="0"/>
            </a:endParaRPr>
          </a:p>
        </p:txBody>
      </p:sp>
      <p:sp>
        <p:nvSpPr>
          <p:cNvPr id="80899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09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s-ES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2E27048-512B-4DEB-8069-5FAAA58AE267}" type="slidenum">
              <a:rPr lang="es-MX" smtClean="0">
                <a:latin typeface="Times New Roman" pitchFamily="18" charset="0"/>
              </a:rPr>
              <a:pPr/>
              <a:t>24</a:t>
            </a:fld>
            <a:endParaRPr lang="es-MX" smtClean="0">
              <a:latin typeface="Times New Roman" pitchFamily="18" charset="0"/>
            </a:endParaRPr>
          </a:p>
        </p:txBody>
      </p:sp>
      <p:sp>
        <p:nvSpPr>
          <p:cNvPr id="81923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s-ES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2CBCCD6-5546-4D32-9B34-66DAC6F7E125}" type="slidenum">
              <a:rPr lang="es-MX" smtClean="0">
                <a:latin typeface="Times New Roman" pitchFamily="18" charset="0"/>
              </a:rPr>
              <a:pPr/>
              <a:t>5</a:t>
            </a:fld>
            <a:endParaRPr lang="es-MX" smtClean="0">
              <a:latin typeface="Times New Roman" pitchFamily="18" charset="0"/>
            </a:endParaRPr>
          </a:p>
        </p:txBody>
      </p:sp>
      <p:sp>
        <p:nvSpPr>
          <p:cNvPr id="63491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s-ES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2CBCCD6-5546-4D32-9B34-66DAC6F7E125}" type="slidenum">
              <a:rPr lang="es-MX" smtClean="0">
                <a:latin typeface="Times New Roman" pitchFamily="18" charset="0"/>
              </a:rPr>
              <a:pPr/>
              <a:t>6</a:t>
            </a:fld>
            <a:endParaRPr lang="es-MX" smtClean="0">
              <a:latin typeface="Times New Roman" pitchFamily="18" charset="0"/>
            </a:endParaRPr>
          </a:p>
        </p:txBody>
      </p:sp>
      <p:sp>
        <p:nvSpPr>
          <p:cNvPr id="63491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s-ES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4C8B330-E308-44A9-BFD8-9E2F0540E137}" type="slidenum">
              <a:rPr lang="es-MX" smtClean="0">
                <a:latin typeface="Times New Roman" pitchFamily="18" charset="0"/>
              </a:rPr>
              <a:pPr/>
              <a:t>7</a:t>
            </a:fld>
            <a:endParaRPr lang="es-MX" smtClean="0">
              <a:latin typeface="Times New Roman" pitchFamily="18" charset="0"/>
            </a:endParaRPr>
          </a:p>
        </p:txBody>
      </p:sp>
      <p:sp>
        <p:nvSpPr>
          <p:cNvPr id="65539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55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s-ES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3FB92CC-4AAC-4DF5-B04E-EDD49E936934}" type="slidenum">
              <a:rPr lang="es-MX" smtClean="0">
                <a:latin typeface="Times New Roman" pitchFamily="18" charset="0"/>
              </a:rPr>
              <a:pPr/>
              <a:t>8</a:t>
            </a:fld>
            <a:endParaRPr lang="es-MX" smtClean="0">
              <a:latin typeface="Times New Roman" pitchFamily="18" charset="0"/>
            </a:endParaRPr>
          </a:p>
        </p:txBody>
      </p:sp>
      <p:sp>
        <p:nvSpPr>
          <p:cNvPr id="66563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65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s-ES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BCF6A3B-F5C8-4DBE-ACD5-75B224B65D56}" type="slidenum">
              <a:rPr lang="es-MX" smtClean="0">
                <a:latin typeface="Times New Roman" pitchFamily="18" charset="0"/>
              </a:rPr>
              <a:pPr/>
              <a:t>9</a:t>
            </a:fld>
            <a:endParaRPr lang="es-MX" smtClean="0">
              <a:latin typeface="Times New Roman" pitchFamily="18" charset="0"/>
            </a:endParaRPr>
          </a:p>
        </p:txBody>
      </p:sp>
      <p:sp>
        <p:nvSpPr>
          <p:cNvPr id="67587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75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s-ES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8FE1E4D-EAEB-42CE-9647-E15C6F26CBD1}" type="slidenum">
              <a:rPr lang="es-MX" smtClean="0">
                <a:latin typeface="Times New Roman" pitchFamily="18" charset="0"/>
              </a:rPr>
              <a:pPr/>
              <a:t>10</a:t>
            </a:fld>
            <a:endParaRPr lang="es-MX" smtClean="0">
              <a:latin typeface="Times New Roman" pitchFamily="18" charset="0"/>
            </a:endParaRPr>
          </a:p>
        </p:txBody>
      </p:sp>
      <p:sp>
        <p:nvSpPr>
          <p:cNvPr id="68611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86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s-ES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456C3E5-DEF6-4E16-8918-D052AE4D96C7}" type="slidenum">
              <a:rPr lang="es-MX" smtClean="0">
                <a:latin typeface="Times New Roman" pitchFamily="18" charset="0"/>
              </a:rPr>
              <a:pPr/>
              <a:t>14</a:t>
            </a:fld>
            <a:endParaRPr lang="es-MX" smtClean="0">
              <a:latin typeface="Times New Roman" pitchFamily="18" charset="0"/>
            </a:endParaRPr>
          </a:p>
        </p:txBody>
      </p:sp>
      <p:sp>
        <p:nvSpPr>
          <p:cNvPr id="70659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06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s-ES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2E98377-27B2-47C1-AF9F-481412A63EDF}" type="slidenum">
              <a:rPr lang="es-MX" smtClean="0">
                <a:latin typeface="Times New Roman" pitchFamily="18" charset="0"/>
              </a:rPr>
              <a:pPr/>
              <a:t>15</a:t>
            </a:fld>
            <a:endParaRPr lang="es-MX" smtClean="0">
              <a:latin typeface="Times New Roman" pitchFamily="18" charset="0"/>
            </a:endParaRPr>
          </a:p>
        </p:txBody>
      </p:sp>
      <p:sp>
        <p:nvSpPr>
          <p:cNvPr id="71683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6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s-ES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home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476375" cy="363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CasellaDiTesto 12"/>
          <p:cNvSpPr txBox="1"/>
          <p:nvPr userDrawn="1"/>
        </p:nvSpPr>
        <p:spPr>
          <a:xfrm>
            <a:off x="5148263" y="71438"/>
            <a:ext cx="3995737" cy="276225"/>
          </a:xfrm>
          <a:prstGeom prst="rect">
            <a:avLst/>
          </a:prstGeom>
          <a:noFill/>
          <a:ln>
            <a:noFill/>
          </a:ln>
          <a:effectLst>
            <a:outerShdw blurRad="50800" dist="50800" dir="5400000" algn="ctr" rotWithShape="0">
              <a:srgbClr val="C00000"/>
            </a:outerShdw>
          </a:effectLst>
        </p:spPr>
        <p:txBody>
          <a:bodyPr>
            <a:spAutoFit/>
          </a:bodyPr>
          <a:lstStyle/>
          <a:p>
            <a:pPr algn="r">
              <a:defRPr/>
            </a:pPr>
            <a:r>
              <a:rPr lang="it-IT" sz="1200" i="1" dirty="0" err="1">
                <a:latin typeface="Times New Roman" charset="0"/>
              </a:rPr>
              <a:t>Metodolog</a:t>
            </a:r>
            <a:r>
              <a:rPr lang="es-PE" sz="1200" i="1" dirty="0">
                <a:latin typeface="Times New Roman" charset="0"/>
              </a:rPr>
              <a:t>ía de Investigación Científica</a:t>
            </a:r>
            <a:endParaRPr lang="it-IT" sz="1200" i="1" dirty="0">
              <a:latin typeface="Times New Roman" charset="0"/>
            </a:endParaRPr>
          </a:p>
        </p:txBody>
      </p:sp>
      <p:sp>
        <p:nvSpPr>
          <p:cNvPr id="4" name="Rectangle 7"/>
          <p:cNvSpPr>
            <a:spLocks noChangeArrowheads="1"/>
          </p:cNvSpPr>
          <p:nvPr userDrawn="1"/>
        </p:nvSpPr>
        <p:spPr bwMode="auto">
          <a:xfrm>
            <a:off x="0" y="404813"/>
            <a:ext cx="9144000" cy="215900"/>
          </a:xfrm>
          <a:prstGeom prst="rect">
            <a:avLst/>
          </a:prstGeom>
          <a:solidFill>
            <a:srgbClr val="C000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it-IT" dirty="0">
              <a:latin typeface="Arial" charset="0"/>
              <a:cs typeface="Arial" charset="0"/>
            </a:endParaRPr>
          </a:p>
        </p:txBody>
      </p:sp>
      <p:sp>
        <p:nvSpPr>
          <p:cNvPr id="5" name="Line 17"/>
          <p:cNvSpPr>
            <a:spLocks noChangeShapeType="1"/>
          </p:cNvSpPr>
          <p:nvPr userDrawn="1"/>
        </p:nvSpPr>
        <p:spPr bwMode="auto">
          <a:xfrm>
            <a:off x="0" y="1196975"/>
            <a:ext cx="9144000" cy="0"/>
          </a:xfrm>
          <a:prstGeom prst="line">
            <a:avLst/>
          </a:prstGeom>
          <a:noFill/>
          <a:ln w="76200">
            <a:solidFill>
              <a:srgbClr val="C00000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it-IT" dirty="0">
              <a:latin typeface="Arial" charset="0"/>
              <a:cs typeface="Arial" charset="0"/>
            </a:endParaRPr>
          </a:p>
        </p:txBody>
      </p:sp>
      <p:sp>
        <p:nvSpPr>
          <p:cNvPr id="6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8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AE9FBA-1C39-414D-824C-D1BE1B2B12CC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Título, texto y 2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contenido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MX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MX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BFDD74-1530-4AC8-B909-C180241F985A}" type="slidenum">
              <a:rPr lang="es-MX"/>
              <a:pPr>
                <a:defRPr/>
              </a:pPr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home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476375" cy="363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CasellaDiTesto 12"/>
          <p:cNvSpPr txBox="1"/>
          <p:nvPr userDrawn="1"/>
        </p:nvSpPr>
        <p:spPr>
          <a:xfrm>
            <a:off x="5148263" y="71438"/>
            <a:ext cx="3995737" cy="276225"/>
          </a:xfrm>
          <a:prstGeom prst="rect">
            <a:avLst/>
          </a:prstGeom>
          <a:noFill/>
          <a:ln>
            <a:noFill/>
          </a:ln>
          <a:effectLst>
            <a:outerShdw blurRad="50800" dist="50800" dir="5400000" algn="ctr" rotWithShape="0">
              <a:srgbClr val="C00000"/>
            </a:outerShdw>
          </a:effectLst>
        </p:spPr>
        <p:txBody>
          <a:bodyPr>
            <a:spAutoFit/>
          </a:bodyPr>
          <a:lstStyle/>
          <a:p>
            <a:pPr algn="r">
              <a:defRPr/>
            </a:pPr>
            <a:r>
              <a:rPr lang="it-IT" sz="1200" i="1" dirty="0" err="1">
                <a:latin typeface="Times New Roman" charset="0"/>
              </a:rPr>
              <a:t>Metodolog</a:t>
            </a:r>
            <a:r>
              <a:rPr lang="es-PE" sz="1200" i="1" dirty="0">
                <a:latin typeface="Times New Roman" charset="0"/>
              </a:rPr>
              <a:t>ía de Investigación Científica</a:t>
            </a:r>
            <a:endParaRPr lang="it-IT" sz="1200" i="1" dirty="0">
              <a:latin typeface="Times New Roman" charset="0"/>
            </a:endParaRPr>
          </a:p>
        </p:txBody>
      </p:sp>
      <p:sp>
        <p:nvSpPr>
          <p:cNvPr id="4" name="Rectangle 7"/>
          <p:cNvSpPr>
            <a:spLocks noChangeArrowheads="1"/>
          </p:cNvSpPr>
          <p:nvPr userDrawn="1"/>
        </p:nvSpPr>
        <p:spPr bwMode="auto">
          <a:xfrm>
            <a:off x="0" y="404813"/>
            <a:ext cx="9144000" cy="215900"/>
          </a:xfrm>
          <a:prstGeom prst="rect">
            <a:avLst/>
          </a:prstGeom>
          <a:solidFill>
            <a:srgbClr val="C000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it-IT" dirty="0">
              <a:latin typeface="Arial" charset="0"/>
              <a:cs typeface="Arial" charset="0"/>
            </a:endParaRPr>
          </a:p>
        </p:txBody>
      </p:sp>
      <p:sp>
        <p:nvSpPr>
          <p:cNvPr id="5" name="Line 17"/>
          <p:cNvSpPr>
            <a:spLocks noChangeShapeType="1"/>
          </p:cNvSpPr>
          <p:nvPr userDrawn="1"/>
        </p:nvSpPr>
        <p:spPr bwMode="auto">
          <a:xfrm>
            <a:off x="0" y="1196975"/>
            <a:ext cx="9144000" cy="0"/>
          </a:xfrm>
          <a:prstGeom prst="line">
            <a:avLst/>
          </a:prstGeom>
          <a:noFill/>
          <a:ln w="76200">
            <a:solidFill>
              <a:srgbClr val="C00000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it-IT" dirty="0">
              <a:latin typeface="Arial" charset="0"/>
              <a:cs typeface="Arial" charset="0"/>
            </a:endParaRPr>
          </a:p>
        </p:txBody>
      </p:sp>
      <p:sp>
        <p:nvSpPr>
          <p:cNvPr id="6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s-ES_tradnl"/>
              <a:t>Naturaleza de la  C&amp;T</a:t>
            </a:r>
            <a:endParaRPr lang="es-ES"/>
          </a:p>
        </p:txBody>
      </p:sp>
      <p:sp>
        <p:nvSpPr>
          <p:cNvPr id="7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8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6CD74B-3B44-44C3-AF6C-B91D8A7C8FC1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home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476375" cy="363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CasellaDiTesto 12"/>
          <p:cNvSpPr txBox="1"/>
          <p:nvPr userDrawn="1"/>
        </p:nvSpPr>
        <p:spPr>
          <a:xfrm>
            <a:off x="5148263" y="71438"/>
            <a:ext cx="3995737" cy="276225"/>
          </a:xfrm>
          <a:prstGeom prst="rect">
            <a:avLst/>
          </a:prstGeom>
          <a:noFill/>
          <a:ln>
            <a:noFill/>
          </a:ln>
          <a:effectLst>
            <a:outerShdw blurRad="50800" dist="50800" dir="5400000" algn="ctr" rotWithShape="0">
              <a:srgbClr val="C00000"/>
            </a:outerShdw>
          </a:effectLst>
        </p:spPr>
        <p:txBody>
          <a:bodyPr>
            <a:spAutoFit/>
          </a:bodyPr>
          <a:lstStyle/>
          <a:p>
            <a:pPr algn="r">
              <a:defRPr/>
            </a:pPr>
            <a:r>
              <a:rPr lang="it-IT" sz="1200" i="1" dirty="0" err="1">
                <a:latin typeface="Times New Roman" charset="0"/>
              </a:rPr>
              <a:t>Metodolog</a:t>
            </a:r>
            <a:r>
              <a:rPr lang="es-PE" sz="1200" i="1" dirty="0">
                <a:latin typeface="Times New Roman" charset="0"/>
              </a:rPr>
              <a:t>ía de Investigación Científica</a:t>
            </a:r>
            <a:endParaRPr lang="it-IT" sz="1200" i="1" dirty="0">
              <a:latin typeface="Times New Roman" charset="0"/>
            </a:endParaRPr>
          </a:p>
        </p:txBody>
      </p:sp>
      <p:sp>
        <p:nvSpPr>
          <p:cNvPr id="4" name="Rectangle 7"/>
          <p:cNvSpPr>
            <a:spLocks noChangeArrowheads="1"/>
          </p:cNvSpPr>
          <p:nvPr userDrawn="1"/>
        </p:nvSpPr>
        <p:spPr bwMode="auto">
          <a:xfrm>
            <a:off x="0" y="404813"/>
            <a:ext cx="9144000" cy="215900"/>
          </a:xfrm>
          <a:prstGeom prst="rect">
            <a:avLst/>
          </a:prstGeom>
          <a:solidFill>
            <a:srgbClr val="C000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it-IT" dirty="0">
              <a:latin typeface="Arial" charset="0"/>
              <a:cs typeface="Arial" charset="0"/>
            </a:endParaRPr>
          </a:p>
        </p:txBody>
      </p:sp>
      <p:sp>
        <p:nvSpPr>
          <p:cNvPr id="5" name="Line 17"/>
          <p:cNvSpPr>
            <a:spLocks noChangeShapeType="1"/>
          </p:cNvSpPr>
          <p:nvPr userDrawn="1"/>
        </p:nvSpPr>
        <p:spPr bwMode="auto">
          <a:xfrm>
            <a:off x="0" y="1196975"/>
            <a:ext cx="9144000" cy="0"/>
          </a:xfrm>
          <a:prstGeom prst="line">
            <a:avLst/>
          </a:prstGeom>
          <a:noFill/>
          <a:ln w="76200">
            <a:solidFill>
              <a:srgbClr val="C00000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it-IT" dirty="0">
              <a:latin typeface="Arial" charset="0"/>
              <a:cs typeface="Arial" charset="0"/>
            </a:endParaRPr>
          </a:p>
        </p:txBody>
      </p:sp>
      <p:sp>
        <p:nvSpPr>
          <p:cNvPr id="6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s-ES_tradnl"/>
              <a:t>Naturaleza de la  C&amp;T</a:t>
            </a:r>
            <a:endParaRPr lang="es-ES"/>
          </a:p>
        </p:txBody>
      </p:sp>
      <p:sp>
        <p:nvSpPr>
          <p:cNvPr id="7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8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FBB675-1923-4D97-A8F0-56FB10EEE72A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home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476375" cy="363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CasellaDiTesto 12"/>
          <p:cNvSpPr txBox="1"/>
          <p:nvPr userDrawn="1"/>
        </p:nvSpPr>
        <p:spPr>
          <a:xfrm>
            <a:off x="5148263" y="71438"/>
            <a:ext cx="3995737" cy="276225"/>
          </a:xfrm>
          <a:prstGeom prst="rect">
            <a:avLst/>
          </a:prstGeom>
          <a:noFill/>
          <a:ln>
            <a:noFill/>
          </a:ln>
          <a:effectLst>
            <a:outerShdw blurRad="50800" dist="50800" dir="5400000" algn="ctr" rotWithShape="0">
              <a:srgbClr val="C00000"/>
            </a:outerShdw>
          </a:effectLst>
        </p:spPr>
        <p:txBody>
          <a:bodyPr>
            <a:spAutoFit/>
          </a:bodyPr>
          <a:lstStyle/>
          <a:p>
            <a:pPr algn="r">
              <a:defRPr/>
            </a:pPr>
            <a:r>
              <a:rPr lang="it-IT" sz="1200" i="1" dirty="0" err="1">
                <a:latin typeface="Times New Roman" charset="0"/>
              </a:rPr>
              <a:t>Metodolog</a:t>
            </a:r>
            <a:r>
              <a:rPr lang="es-PE" sz="1200" i="1" dirty="0">
                <a:latin typeface="Times New Roman" charset="0"/>
              </a:rPr>
              <a:t>ía de Investigación Científica</a:t>
            </a:r>
            <a:endParaRPr lang="it-IT" sz="1200" i="1" dirty="0">
              <a:latin typeface="Times New Roman" charset="0"/>
            </a:endParaRPr>
          </a:p>
        </p:txBody>
      </p:sp>
      <p:sp>
        <p:nvSpPr>
          <p:cNvPr id="4" name="Rectangle 7"/>
          <p:cNvSpPr>
            <a:spLocks noChangeArrowheads="1"/>
          </p:cNvSpPr>
          <p:nvPr userDrawn="1"/>
        </p:nvSpPr>
        <p:spPr bwMode="auto">
          <a:xfrm>
            <a:off x="0" y="404813"/>
            <a:ext cx="9144000" cy="215900"/>
          </a:xfrm>
          <a:prstGeom prst="rect">
            <a:avLst/>
          </a:prstGeom>
          <a:solidFill>
            <a:srgbClr val="C000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it-IT" dirty="0">
              <a:latin typeface="Arial" charset="0"/>
              <a:cs typeface="Arial" charset="0"/>
            </a:endParaRPr>
          </a:p>
        </p:txBody>
      </p:sp>
      <p:sp>
        <p:nvSpPr>
          <p:cNvPr id="5" name="Line 17"/>
          <p:cNvSpPr>
            <a:spLocks noChangeShapeType="1"/>
          </p:cNvSpPr>
          <p:nvPr userDrawn="1"/>
        </p:nvSpPr>
        <p:spPr bwMode="auto">
          <a:xfrm>
            <a:off x="0" y="1196975"/>
            <a:ext cx="9144000" cy="0"/>
          </a:xfrm>
          <a:prstGeom prst="line">
            <a:avLst/>
          </a:prstGeom>
          <a:noFill/>
          <a:ln w="76200">
            <a:solidFill>
              <a:srgbClr val="C00000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it-IT" dirty="0">
              <a:latin typeface="Arial" charset="0"/>
              <a:cs typeface="Arial" charset="0"/>
            </a:endParaRPr>
          </a:p>
        </p:txBody>
      </p:sp>
      <p:sp>
        <p:nvSpPr>
          <p:cNvPr id="6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s-ES_tradnl"/>
              <a:t>Naturaleza de la  C&amp;T</a:t>
            </a:r>
            <a:endParaRPr lang="es-ES"/>
          </a:p>
        </p:txBody>
      </p:sp>
      <p:sp>
        <p:nvSpPr>
          <p:cNvPr id="7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8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CF0FD7-B341-4B43-BF4B-F9606563D771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ítulo, text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MX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MX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A66576-2431-4643-884D-4EEBCF80DD49}" type="slidenum">
              <a:rPr lang="es-MX"/>
              <a:pPr>
                <a:defRPr/>
              </a:pPr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MX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MX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E8B654-1D64-4269-8FA6-EA3BF486F7DC}" type="slidenum">
              <a:rPr lang="es-MX"/>
              <a:pPr>
                <a:defRPr/>
              </a:pPr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MX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MX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DD7BD8-5D27-458A-8DC3-A49474DBFC0D}" type="slidenum">
              <a:rPr lang="es-MX"/>
              <a:pPr>
                <a:defRPr/>
              </a:pPr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MX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MX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FF7238-86E7-409A-8E11-39AD2F32BF22}" type="slidenum">
              <a:rPr lang="es-MX"/>
              <a:pPr>
                <a:defRPr/>
              </a:pPr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7E369B-AE35-44B7-9FB6-F46AF24040BB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Times New Roman" charset="0"/>
              </a:defRPr>
            </a:lvl1pPr>
          </a:lstStyle>
          <a:p>
            <a:pPr>
              <a:defRPr/>
            </a:pPr>
            <a:r>
              <a:rPr lang="es-ES_tradnl"/>
              <a:t>Naturaleza de la  C&amp;T</a:t>
            </a:r>
            <a:endParaRPr lang="es-ES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Times New Roman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Times New Roman" charset="0"/>
              </a:defRPr>
            </a:lvl1pPr>
          </a:lstStyle>
          <a:p>
            <a:pPr>
              <a:defRPr/>
            </a:pPr>
            <a:fld id="{1A1C28B9-90CD-479E-B7E7-651EE822230A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  <p:pic>
        <p:nvPicPr>
          <p:cNvPr id="28677" name="Picture 5" descr="home"/>
          <p:cNvPicPr>
            <a:picLocks noChangeAspect="1" noChangeArrowheads="1"/>
          </p:cNvPicPr>
          <p:nvPr userDrawn="1"/>
        </p:nvPicPr>
        <p:blipFill>
          <a:blip r:embed="rId12"/>
          <a:srcRect/>
          <a:stretch>
            <a:fillRect/>
          </a:stretch>
        </p:blipFill>
        <p:spPr bwMode="auto">
          <a:xfrm>
            <a:off x="0" y="0"/>
            <a:ext cx="1476375" cy="363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CasellaDiTesto 8"/>
          <p:cNvSpPr txBox="1"/>
          <p:nvPr userDrawn="1"/>
        </p:nvSpPr>
        <p:spPr>
          <a:xfrm>
            <a:off x="5148263" y="71438"/>
            <a:ext cx="3995737" cy="276225"/>
          </a:xfrm>
          <a:prstGeom prst="rect">
            <a:avLst/>
          </a:prstGeom>
          <a:noFill/>
          <a:ln>
            <a:noFill/>
          </a:ln>
          <a:effectLst>
            <a:outerShdw blurRad="50800" dist="50800" dir="5400000" algn="ctr" rotWithShape="0">
              <a:srgbClr val="C00000"/>
            </a:outerShdw>
          </a:effectLst>
        </p:spPr>
        <p:txBody>
          <a:bodyPr>
            <a:spAutoFit/>
          </a:bodyPr>
          <a:lstStyle/>
          <a:p>
            <a:pPr algn="r">
              <a:defRPr/>
            </a:pPr>
            <a:r>
              <a:rPr lang="it-IT" sz="1200" i="1" dirty="0" err="1">
                <a:latin typeface="Times New Roman" charset="0"/>
              </a:rPr>
              <a:t>Metodolog</a:t>
            </a:r>
            <a:r>
              <a:rPr lang="es-PE" sz="1200" i="1" dirty="0">
                <a:latin typeface="Times New Roman" charset="0"/>
              </a:rPr>
              <a:t>ía de Investigación Científica</a:t>
            </a:r>
            <a:endParaRPr lang="it-IT" sz="1200" i="1" dirty="0">
              <a:latin typeface="Times New Roman" charset="0"/>
            </a:endParaRPr>
          </a:p>
        </p:txBody>
      </p:sp>
      <p:sp>
        <p:nvSpPr>
          <p:cNvPr id="10" name="Rectangle 7"/>
          <p:cNvSpPr>
            <a:spLocks noChangeArrowheads="1"/>
          </p:cNvSpPr>
          <p:nvPr userDrawn="1"/>
        </p:nvSpPr>
        <p:spPr bwMode="auto">
          <a:xfrm>
            <a:off x="0" y="404813"/>
            <a:ext cx="9144000" cy="215900"/>
          </a:xfrm>
          <a:prstGeom prst="rect">
            <a:avLst/>
          </a:prstGeom>
          <a:solidFill>
            <a:srgbClr val="C000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it-IT" dirty="0">
              <a:latin typeface="Arial" charset="0"/>
              <a:cs typeface="Arial" charset="0"/>
            </a:endParaRPr>
          </a:p>
        </p:txBody>
      </p:sp>
      <p:sp>
        <p:nvSpPr>
          <p:cNvPr id="11" name="Line 17"/>
          <p:cNvSpPr>
            <a:spLocks noChangeShapeType="1"/>
          </p:cNvSpPr>
          <p:nvPr userDrawn="1"/>
        </p:nvSpPr>
        <p:spPr bwMode="auto">
          <a:xfrm>
            <a:off x="0" y="1196975"/>
            <a:ext cx="9144000" cy="0"/>
          </a:xfrm>
          <a:prstGeom prst="line">
            <a:avLst/>
          </a:prstGeom>
          <a:noFill/>
          <a:ln w="76200">
            <a:solidFill>
              <a:srgbClr val="C00000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it-IT" dirty="0">
              <a:latin typeface="Arial" charset="0"/>
              <a:cs typeface="Arial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2" r:id="rId1"/>
    <p:sldLayoutId id="2147483853" r:id="rId2"/>
    <p:sldLayoutId id="2147483854" r:id="rId3"/>
    <p:sldLayoutId id="2147483855" r:id="rId4"/>
    <p:sldLayoutId id="2147483856" r:id="rId5"/>
    <p:sldLayoutId id="2147483857" r:id="rId6"/>
    <p:sldLayoutId id="2147483858" r:id="rId7"/>
    <p:sldLayoutId id="2147483859" r:id="rId8"/>
    <p:sldLayoutId id="2147483860" r:id="rId9"/>
    <p:sldLayoutId id="2147483861" r:id="rId10"/>
  </p:sldLayoutIdLst>
  <p:hf sldNum="0" hdr="0" ft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0.xml"/><Relationship Id="rId1" Type="http://schemas.openxmlformats.org/officeDocument/2006/relationships/vmlDrawing" Target="../drawings/vmlDrawing4.vml"/><Relationship Id="rId4" Type="http://schemas.openxmlformats.org/officeDocument/2006/relationships/oleObject" Target="../embeddings/oleObject8.bin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9.xml"/><Relationship Id="rId1" Type="http://schemas.openxmlformats.org/officeDocument/2006/relationships/vmlDrawing" Target="../drawings/vmlDrawing5.v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12.bin"/><Relationship Id="rId5" Type="http://schemas.openxmlformats.org/officeDocument/2006/relationships/oleObject" Target="../embeddings/oleObject11.bin"/><Relationship Id="rId4" Type="http://schemas.openxmlformats.org/officeDocument/2006/relationships/oleObject" Target="../embeddings/oleObject10.bin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7.vml"/><Relationship Id="rId5" Type="http://schemas.openxmlformats.org/officeDocument/2006/relationships/oleObject" Target="../embeddings/oleObject14.bin"/><Relationship Id="rId4" Type="http://schemas.openxmlformats.org/officeDocument/2006/relationships/oleObject" Target="../embeddings/oleObject13.bin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0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4.jpeg"/><Relationship Id="rId4" Type="http://schemas.openxmlformats.org/officeDocument/2006/relationships/oleObject" Target="../embeddings/oleObject1.bin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.bin"/><Relationship Id="rId3" Type="http://schemas.openxmlformats.org/officeDocument/2006/relationships/notesSlide" Target="../notesSlides/notesSlide3.xml"/><Relationship Id="rId7" Type="http://schemas.openxmlformats.org/officeDocument/2006/relationships/oleObject" Target="../embeddings/oleObject4.bin"/><Relationship Id="rId2" Type="http://schemas.openxmlformats.org/officeDocument/2006/relationships/slideLayout" Target="../slideLayouts/slideLayout10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3.bin"/><Relationship Id="rId5" Type="http://schemas.openxmlformats.org/officeDocument/2006/relationships/image" Target="../media/image4.jpeg"/><Relationship Id="rId4" Type="http://schemas.openxmlformats.org/officeDocument/2006/relationships/oleObject" Target="../embeddings/oleObject2.bin"/><Relationship Id="rId9" Type="http://schemas.openxmlformats.org/officeDocument/2006/relationships/oleObject" Target="../embeddings/oleObject6.bin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0.xml"/><Relationship Id="rId1" Type="http://schemas.openxmlformats.org/officeDocument/2006/relationships/vmlDrawing" Target="../drawings/vmlDrawing3.vml"/><Relationship Id="rId4" Type="http://schemas.openxmlformats.org/officeDocument/2006/relationships/oleObject" Target="../embeddings/oleObject7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1028"/>
          <p:cNvSpPr>
            <a:spLocks noGrp="1" noChangeArrowheads="1"/>
          </p:cNvSpPr>
          <p:nvPr>
            <p:ph type="subTitle" idx="4294967295"/>
          </p:nvPr>
        </p:nvSpPr>
        <p:spPr bwMode="auto">
          <a:xfrm>
            <a:off x="0" y="3636963"/>
            <a:ext cx="9109075" cy="28162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marL="0" indent="0" algn="ctr" eaLnBrk="1" hangingPunct="1">
              <a:buFont typeface="Arial" charset="0"/>
              <a:buNone/>
            </a:pPr>
            <a:r>
              <a:rPr lang="it-IT" sz="4000" smtClean="0">
                <a:latin typeface="Arial" charset="0"/>
                <a:cs typeface="Arial" charset="0"/>
              </a:rPr>
              <a:t>ANÁLISIS DE LA INFORMACIÓN</a:t>
            </a:r>
          </a:p>
          <a:p>
            <a:pPr marL="0" indent="0" algn="ctr" eaLnBrk="1" hangingPunct="1">
              <a:buFont typeface="Arial" charset="0"/>
              <a:buNone/>
            </a:pPr>
            <a:r>
              <a:rPr lang="it-IT" sz="4000" smtClean="0">
                <a:latin typeface="Arial" charset="0"/>
                <a:cs typeface="Arial" charset="0"/>
              </a:rPr>
              <a:t>La relación entre variables.</a:t>
            </a:r>
          </a:p>
          <a:p>
            <a:pPr marL="0" indent="0" algn="ctr" eaLnBrk="1" hangingPunct="1">
              <a:buFont typeface="Arial" charset="0"/>
              <a:buNone/>
            </a:pPr>
            <a:r>
              <a:rPr lang="it-IT" sz="4000" smtClean="0">
                <a:latin typeface="Arial" charset="0"/>
                <a:cs typeface="Arial" charset="0"/>
              </a:rPr>
              <a:t>Interpretación de resultados</a:t>
            </a:r>
            <a:br>
              <a:rPr lang="it-IT" sz="4000" smtClean="0">
                <a:latin typeface="Arial" charset="0"/>
                <a:cs typeface="Arial" charset="0"/>
              </a:rPr>
            </a:br>
            <a:r>
              <a:rPr lang="it-IT" sz="4000" smtClean="0">
                <a:latin typeface="Arial" charset="0"/>
                <a:cs typeface="Arial" charset="0"/>
              </a:rPr>
              <a:t/>
            </a:r>
            <a:br>
              <a:rPr lang="it-IT" sz="4000" smtClean="0">
                <a:latin typeface="Arial" charset="0"/>
                <a:cs typeface="Arial" charset="0"/>
              </a:rPr>
            </a:br>
            <a:endParaRPr lang="es-ES_tradnl" sz="4000" b="1" smtClean="0">
              <a:latin typeface="Arial" charset="0"/>
              <a:cs typeface="Arial" charset="0"/>
            </a:endParaRPr>
          </a:p>
        </p:txBody>
      </p:sp>
      <p:pic>
        <p:nvPicPr>
          <p:cNvPr id="39939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196975"/>
            <a:ext cx="9144000" cy="2303463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</p:pic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1314" name="Object 2"/>
          <p:cNvGraphicFramePr>
            <a:graphicFrameLocks noChangeAspect="1"/>
          </p:cNvGraphicFramePr>
          <p:nvPr>
            <p:ph sz="quarter" idx="2"/>
          </p:nvPr>
        </p:nvGraphicFramePr>
        <p:xfrm>
          <a:off x="4643438" y="3933825"/>
          <a:ext cx="4191000" cy="2543175"/>
        </p:xfrm>
        <a:graphic>
          <a:graphicData uri="http://schemas.openxmlformats.org/presentationml/2006/ole">
            <p:oleObj spid="_x0000_s4098" name="Imagen de mapa de bits" r:id="rId4" imgW="3296110" imgH="2000000" progId="Paint.Picture">
              <p:embed/>
            </p:oleObj>
          </a:graphicData>
        </a:graphic>
      </p:graphicFrame>
      <p:sp>
        <p:nvSpPr>
          <p:cNvPr id="141316" name="Rectangle 4"/>
          <p:cNvSpPr>
            <a:spLocks noGrp="1" noChangeArrowheads="1"/>
          </p:cNvSpPr>
          <p:nvPr>
            <p:ph type="body" sz="half" idx="1"/>
          </p:nvPr>
        </p:nvSpPr>
        <p:spPr bwMode="auto">
          <a:xfrm>
            <a:off x="827088" y="1268413"/>
            <a:ext cx="7561262" cy="2447925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801688" lvl="1" indent="-307975" algn="just" defTabSz="987425" eaLnBrk="1" hangingPunct="1">
              <a:lnSpc>
                <a:spcPct val="90000"/>
              </a:lnSpc>
            </a:pPr>
            <a:endParaRPr lang="es-ES" sz="2100" dirty="0" smtClean="0">
              <a:latin typeface="Arial" charset="0"/>
              <a:cs typeface="Arial" charset="0"/>
            </a:endParaRPr>
          </a:p>
          <a:p>
            <a:pPr marL="369888" indent="-369888" algn="just" defTabSz="987425" eaLnBrk="1" hangingPunct="1">
              <a:lnSpc>
                <a:spcPct val="90000"/>
              </a:lnSpc>
            </a:pPr>
            <a:r>
              <a:rPr lang="es-ES" sz="2100" b="1" dirty="0" smtClean="0">
                <a:latin typeface="Arial" charset="0"/>
                <a:cs typeface="Arial" charset="0"/>
              </a:rPr>
              <a:t>¿A partir de qué valores se considera que hay “buena relación lineal”?</a:t>
            </a:r>
          </a:p>
          <a:p>
            <a:pPr marL="801688" lvl="1" indent="-307975" algn="just" defTabSz="987425" eaLnBrk="1" hangingPunct="1">
              <a:lnSpc>
                <a:spcPct val="90000"/>
              </a:lnSpc>
            </a:pPr>
            <a:r>
              <a:rPr lang="es-ES" sz="2100" dirty="0" smtClean="0">
                <a:latin typeface="Arial" charset="0"/>
                <a:cs typeface="Arial" charset="0"/>
              </a:rPr>
              <a:t>Es difícil dar un valor concreto (</a:t>
            </a:r>
            <a:r>
              <a:rPr lang="es-ES" sz="2100" dirty="0" smtClean="0">
                <a:latin typeface="Arial" charset="0"/>
                <a:cs typeface="Arial" charset="0"/>
              </a:rPr>
              <a:t>mira </a:t>
            </a:r>
            <a:r>
              <a:rPr lang="es-ES" sz="2100" dirty="0" smtClean="0">
                <a:latin typeface="Arial" charset="0"/>
                <a:cs typeface="Arial" charset="0"/>
              </a:rPr>
              <a:t>los gráficos anteriores). Para este curso digamos que si |r|</a:t>
            </a:r>
            <a:r>
              <a:rPr lang="es-ES_tradnl" sz="2100" dirty="0" smtClean="0">
                <a:latin typeface="Arial" charset="0"/>
                <a:cs typeface="Arial" charset="0"/>
              </a:rPr>
              <a:t> </a:t>
            </a:r>
            <a:r>
              <a:rPr lang="es-ES" sz="2100" dirty="0" smtClean="0">
                <a:latin typeface="Arial" charset="0"/>
                <a:cs typeface="Arial" charset="0"/>
              </a:rPr>
              <a:t>&gt;</a:t>
            </a:r>
            <a:r>
              <a:rPr lang="es-ES_tradnl" sz="2100" dirty="0" smtClean="0">
                <a:latin typeface="Arial" charset="0"/>
                <a:cs typeface="Arial" charset="0"/>
              </a:rPr>
              <a:t> </a:t>
            </a:r>
            <a:r>
              <a:rPr lang="es-ES" sz="2100" dirty="0" smtClean="0">
                <a:latin typeface="Arial" charset="0"/>
                <a:cs typeface="Arial" charset="0"/>
              </a:rPr>
              <a:t>0,7 hay buena relación lineal y que si |r|</a:t>
            </a:r>
            <a:r>
              <a:rPr lang="es-ES_tradnl" sz="2100" dirty="0" smtClean="0">
                <a:latin typeface="Arial" charset="0"/>
                <a:cs typeface="Arial" charset="0"/>
              </a:rPr>
              <a:t> </a:t>
            </a:r>
            <a:r>
              <a:rPr lang="es-ES" sz="2100" dirty="0" smtClean="0">
                <a:latin typeface="Arial" charset="0"/>
                <a:cs typeface="Arial" charset="0"/>
              </a:rPr>
              <a:t>&gt;</a:t>
            </a:r>
            <a:r>
              <a:rPr lang="es-ES_tradnl" sz="2100" dirty="0" smtClean="0">
                <a:latin typeface="Arial" charset="0"/>
                <a:cs typeface="Arial" charset="0"/>
              </a:rPr>
              <a:t> </a:t>
            </a:r>
            <a:r>
              <a:rPr lang="es-ES" sz="2100" dirty="0" smtClean="0">
                <a:latin typeface="Arial" charset="0"/>
                <a:cs typeface="Arial" charset="0"/>
              </a:rPr>
              <a:t>0,4 hay cierta relación (por decir algo... la cosa es un poco más complicada: observaciones anómalas,...)</a:t>
            </a:r>
          </a:p>
          <a:p>
            <a:pPr marL="369888" indent="-369888" algn="just" defTabSz="987425" eaLnBrk="1" hangingPunct="1">
              <a:lnSpc>
                <a:spcPct val="90000"/>
              </a:lnSpc>
            </a:pPr>
            <a:endParaRPr lang="es-ES" sz="2100" dirty="0" smtClean="0">
              <a:latin typeface="Arial" charset="0"/>
              <a:cs typeface="Arial" charset="0"/>
            </a:endParaRPr>
          </a:p>
          <a:p>
            <a:pPr marL="801688" lvl="1" indent="-307975" algn="just" defTabSz="987425" eaLnBrk="1" hangingPunct="1">
              <a:lnSpc>
                <a:spcPct val="90000"/>
              </a:lnSpc>
            </a:pPr>
            <a:endParaRPr lang="es-ES" sz="1900" dirty="0" smtClean="0">
              <a:latin typeface="Arial" charset="0"/>
              <a:cs typeface="Arial" charset="0"/>
            </a:endParaRPr>
          </a:p>
          <a:p>
            <a:pPr marL="369888" indent="-369888" algn="just" defTabSz="987425" eaLnBrk="1" hangingPunct="1">
              <a:lnSpc>
                <a:spcPct val="90000"/>
              </a:lnSpc>
            </a:pPr>
            <a:endParaRPr lang="es-ES" sz="1900" dirty="0" smtClean="0">
              <a:latin typeface="Arial" charset="0"/>
              <a:cs typeface="Arial" charset="0"/>
            </a:endParaRPr>
          </a:p>
        </p:txBody>
      </p:sp>
      <p:sp>
        <p:nvSpPr>
          <p:cNvPr id="15364" name="1 Marcador de número de diapositiva"/>
          <p:cNvSpPr>
            <a:spLocks noGrp="1"/>
          </p:cNvSpPr>
          <p:nvPr>
            <p:ph type="sldNum" sz="quarter" idx="12"/>
          </p:nvPr>
        </p:nvSpPr>
        <p:spPr>
          <a:ln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fld id="{99D63C32-2FFB-410A-AA0E-C8886B0840DC}" type="slidenum">
              <a:rPr lang="es-MX"/>
              <a:pPr>
                <a:defRPr/>
              </a:pPr>
              <a:t>10</a:t>
            </a:fld>
            <a:endParaRPr lang="es-MX"/>
          </a:p>
        </p:txBody>
      </p:sp>
      <p:sp>
        <p:nvSpPr>
          <p:cNvPr id="4101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663575" y="476250"/>
            <a:ext cx="8229600" cy="585788"/>
          </a:xfr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eaLnBrk="1" hangingPunct="1">
              <a:defRPr/>
            </a:pPr>
            <a:r>
              <a:rPr lang="es-ES" cap="small" dirty="0" smtClean="0"/>
              <a:t>Propiedades de r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1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1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1316" grpId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Text Box 16"/>
          <p:cNvSpPr txBox="1">
            <a:spLocks noChangeArrowheads="1"/>
          </p:cNvSpPr>
          <p:nvPr/>
        </p:nvSpPr>
        <p:spPr bwMode="auto">
          <a:xfrm>
            <a:off x="303213" y="784225"/>
            <a:ext cx="1841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it-IT" sz="2000">
              <a:latin typeface="Arial" charset="0"/>
              <a:cs typeface="Arial" charset="0"/>
            </a:endParaRPr>
          </a:p>
        </p:txBody>
      </p:sp>
      <p:sp>
        <p:nvSpPr>
          <p:cNvPr id="47107" name="Line 36"/>
          <p:cNvSpPr>
            <a:spLocks noChangeShapeType="1"/>
          </p:cNvSpPr>
          <p:nvPr/>
        </p:nvSpPr>
        <p:spPr bwMode="auto">
          <a:xfrm>
            <a:off x="395288" y="1555750"/>
            <a:ext cx="0" cy="25209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47108" name="Line 37"/>
          <p:cNvSpPr>
            <a:spLocks noChangeShapeType="1"/>
          </p:cNvSpPr>
          <p:nvPr/>
        </p:nvSpPr>
        <p:spPr bwMode="auto">
          <a:xfrm>
            <a:off x="360363" y="4076700"/>
            <a:ext cx="241141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47109" name="Oval 38"/>
          <p:cNvSpPr>
            <a:spLocks noChangeArrowheads="1"/>
          </p:cNvSpPr>
          <p:nvPr/>
        </p:nvSpPr>
        <p:spPr bwMode="auto">
          <a:xfrm>
            <a:off x="755650" y="3789363"/>
            <a:ext cx="73025" cy="71437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it-IT" sz="2000">
              <a:latin typeface="Arial" charset="0"/>
              <a:cs typeface="Arial" charset="0"/>
            </a:endParaRPr>
          </a:p>
        </p:txBody>
      </p:sp>
      <p:sp>
        <p:nvSpPr>
          <p:cNvPr id="47110" name="Oval 39"/>
          <p:cNvSpPr>
            <a:spLocks noChangeArrowheads="1"/>
          </p:cNvSpPr>
          <p:nvPr/>
        </p:nvSpPr>
        <p:spPr bwMode="auto">
          <a:xfrm>
            <a:off x="1042988" y="3500438"/>
            <a:ext cx="73025" cy="71437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it-IT" sz="2000">
              <a:latin typeface="Arial" charset="0"/>
              <a:cs typeface="Arial" charset="0"/>
            </a:endParaRPr>
          </a:p>
        </p:txBody>
      </p:sp>
      <p:sp>
        <p:nvSpPr>
          <p:cNvPr id="47111" name="Oval 40"/>
          <p:cNvSpPr>
            <a:spLocks noChangeArrowheads="1"/>
          </p:cNvSpPr>
          <p:nvPr/>
        </p:nvSpPr>
        <p:spPr bwMode="auto">
          <a:xfrm>
            <a:off x="900113" y="3644900"/>
            <a:ext cx="73025" cy="71438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it-IT" sz="2000">
              <a:latin typeface="Arial" charset="0"/>
              <a:cs typeface="Arial" charset="0"/>
            </a:endParaRPr>
          </a:p>
        </p:txBody>
      </p:sp>
      <p:sp>
        <p:nvSpPr>
          <p:cNvPr id="47112" name="Oval 41"/>
          <p:cNvSpPr>
            <a:spLocks noChangeArrowheads="1"/>
          </p:cNvSpPr>
          <p:nvPr/>
        </p:nvSpPr>
        <p:spPr bwMode="auto">
          <a:xfrm>
            <a:off x="1258888" y="3284538"/>
            <a:ext cx="73025" cy="71437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it-IT" sz="2000">
              <a:latin typeface="Arial" charset="0"/>
              <a:cs typeface="Arial" charset="0"/>
            </a:endParaRPr>
          </a:p>
        </p:txBody>
      </p:sp>
      <p:sp>
        <p:nvSpPr>
          <p:cNvPr id="47113" name="Oval 42"/>
          <p:cNvSpPr>
            <a:spLocks noChangeArrowheads="1"/>
          </p:cNvSpPr>
          <p:nvPr/>
        </p:nvSpPr>
        <p:spPr bwMode="auto">
          <a:xfrm>
            <a:off x="1546225" y="2997200"/>
            <a:ext cx="73025" cy="71438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it-IT" sz="2000">
              <a:latin typeface="Arial" charset="0"/>
              <a:cs typeface="Arial" charset="0"/>
            </a:endParaRPr>
          </a:p>
        </p:txBody>
      </p:sp>
      <p:sp>
        <p:nvSpPr>
          <p:cNvPr id="47114" name="Oval 43"/>
          <p:cNvSpPr>
            <a:spLocks noChangeArrowheads="1"/>
          </p:cNvSpPr>
          <p:nvPr/>
        </p:nvSpPr>
        <p:spPr bwMode="auto">
          <a:xfrm>
            <a:off x="1906588" y="2708275"/>
            <a:ext cx="73025" cy="71438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it-IT" sz="2000">
              <a:latin typeface="Arial" charset="0"/>
              <a:cs typeface="Arial" charset="0"/>
            </a:endParaRPr>
          </a:p>
        </p:txBody>
      </p:sp>
      <p:sp>
        <p:nvSpPr>
          <p:cNvPr id="47115" name="Oval 44"/>
          <p:cNvSpPr>
            <a:spLocks noChangeArrowheads="1"/>
          </p:cNvSpPr>
          <p:nvPr/>
        </p:nvSpPr>
        <p:spPr bwMode="auto">
          <a:xfrm>
            <a:off x="2051050" y="2565400"/>
            <a:ext cx="73025" cy="71438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it-IT" sz="2000">
              <a:latin typeface="Arial" charset="0"/>
              <a:cs typeface="Arial" charset="0"/>
            </a:endParaRPr>
          </a:p>
        </p:txBody>
      </p:sp>
      <p:sp>
        <p:nvSpPr>
          <p:cNvPr id="47116" name="Oval 45"/>
          <p:cNvSpPr>
            <a:spLocks noChangeArrowheads="1"/>
          </p:cNvSpPr>
          <p:nvPr/>
        </p:nvSpPr>
        <p:spPr bwMode="auto">
          <a:xfrm>
            <a:off x="2268538" y="2349500"/>
            <a:ext cx="73025" cy="71438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it-IT" sz="2000">
              <a:latin typeface="Arial" charset="0"/>
              <a:cs typeface="Arial" charset="0"/>
            </a:endParaRPr>
          </a:p>
        </p:txBody>
      </p:sp>
      <p:sp>
        <p:nvSpPr>
          <p:cNvPr id="47117" name="Text Box 46"/>
          <p:cNvSpPr txBox="1">
            <a:spLocks noChangeArrowheads="1"/>
          </p:cNvSpPr>
          <p:nvPr/>
        </p:nvSpPr>
        <p:spPr bwMode="auto">
          <a:xfrm>
            <a:off x="6516688" y="4221163"/>
            <a:ext cx="2303462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sz="2000">
                <a:latin typeface="Arial" charset="0"/>
                <a:cs typeface="Arial" charset="0"/>
              </a:rPr>
              <a:t>inteligencia</a:t>
            </a:r>
          </a:p>
        </p:txBody>
      </p:sp>
      <p:sp>
        <p:nvSpPr>
          <p:cNvPr id="47118" name="Text Box 47"/>
          <p:cNvSpPr txBox="1">
            <a:spLocks noChangeArrowheads="1"/>
          </p:cNvSpPr>
          <p:nvPr/>
        </p:nvSpPr>
        <p:spPr bwMode="auto">
          <a:xfrm rot="-5400000">
            <a:off x="-1040607" y="2580482"/>
            <a:ext cx="2447925" cy="401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sz="2000">
                <a:latin typeface="Arial" charset="0"/>
                <a:cs typeface="Arial" charset="0"/>
              </a:rPr>
              <a:t>rendimiento</a:t>
            </a:r>
          </a:p>
        </p:txBody>
      </p:sp>
      <p:sp>
        <p:nvSpPr>
          <p:cNvPr id="47119" name="Oval 48"/>
          <p:cNvSpPr>
            <a:spLocks noChangeArrowheads="1"/>
          </p:cNvSpPr>
          <p:nvPr/>
        </p:nvSpPr>
        <p:spPr bwMode="auto">
          <a:xfrm>
            <a:off x="1403350" y="3141663"/>
            <a:ext cx="73025" cy="71437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it-IT" sz="2000">
              <a:latin typeface="Arial" charset="0"/>
              <a:cs typeface="Arial" charset="0"/>
            </a:endParaRPr>
          </a:p>
        </p:txBody>
      </p:sp>
      <p:sp>
        <p:nvSpPr>
          <p:cNvPr id="47120" name="Oval 49"/>
          <p:cNvSpPr>
            <a:spLocks noChangeArrowheads="1"/>
          </p:cNvSpPr>
          <p:nvPr/>
        </p:nvSpPr>
        <p:spPr bwMode="auto">
          <a:xfrm>
            <a:off x="1762125" y="2852738"/>
            <a:ext cx="73025" cy="71437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it-IT" sz="2000">
              <a:latin typeface="Arial" charset="0"/>
              <a:cs typeface="Arial" charset="0"/>
            </a:endParaRPr>
          </a:p>
        </p:txBody>
      </p:sp>
      <p:sp>
        <p:nvSpPr>
          <p:cNvPr id="47121" name="Line 50"/>
          <p:cNvSpPr>
            <a:spLocks noChangeShapeType="1"/>
          </p:cNvSpPr>
          <p:nvPr/>
        </p:nvSpPr>
        <p:spPr bwMode="auto">
          <a:xfrm>
            <a:off x="6407150" y="1698625"/>
            <a:ext cx="0" cy="25209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47122" name="Line 51"/>
          <p:cNvSpPr>
            <a:spLocks noChangeShapeType="1"/>
          </p:cNvSpPr>
          <p:nvPr/>
        </p:nvSpPr>
        <p:spPr bwMode="auto">
          <a:xfrm>
            <a:off x="6407150" y="4219575"/>
            <a:ext cx="273685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47123" name="Text Box 60"/>
          <p:cNvSpPr txBox="1">
            <a:spLocks noChangeArrowheads="1"/>
          </p:cNvSpPr>
          <p:nvPr/>
        </p:nvSpPr>
        <p:spPr bwMode="auto">
          <a:xfrm rot="-5400000">
            <a:off x="4971256" y="2723357"/>
            <a:ext cx="2447925" cy="401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sz="2000">
                <a:latin typeface="Arial" charset="0"/>
                <a:cs typeface="Arial" charset="0"/>
              </a:rPr>
              <a:t>rendimiento</a:t>
            </a:r>
          </a:p>
        </p:txBody>
      </p:sp>
      <p:sp>
        <p:nvSpPr>
          <p:cNvPr id="47124" name="Line 63"/>
          <p:cNvSpPr>
            <a:spLocks noChangeShapeType="1"/>
          </p:cNvSpPr>
          <p:nvPr/>
        </p:nvSpPr>
        <p:spPr bwMode="auto">
          <a:xfrm>
            <a:off x="3311525" y="1698625"/>
            <a:ext cx="0" cy="25209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47125" name="Line 64"/>
          <p:cNvSpPr>
            <a:spLocks noChangeShapeType="1"/>
          </p:cNvSpPr>
          <p:nvPr/>
        </p:nvSpPr>
        <p:spPr bwMode="auto">
          <a:xfrm>
            <a:off x="3311525" y="4219575"/>
            <a:ext cx="273685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47126" name="Oval 65"/>
          <p:cNvSpPr>
            <a:spLocks noChangeArrowheads="1"/>
          </p:cNvSpPr>
          <p:nvPr/>
        </p:nvSpPr>
        <p:spPr bwMode="auto">
          <a:xfrm>
            <a:off x="3851275" y="3284538"/>
            <a:ext cx="73025" cy="71437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it-IT" sz="2000">
              <a:latin typeface="Arial" charset="0"/>
              <a:cs typeface="Arial" charset="0"/>
            </a:endParaRPr>
          </a:p>
        </p:txBody>
      </p:sp>
      <p:sp>
        <p:nvSpPr>
          <p:cNvPr id="47127" name="Oval 66"/>
          <p:cNvSpPr>
            <a:spLocks noChangeArrowheads="1"/>
          </p:cNvSpPr>
          <p:nvPr/>
        </p:nvSpPr>
        <p:spPr bwMode="auto">
          <a:xfrm>
            <a:off x="3635375" y="3644900"/>
            <a:ext cx="73025" cy="71438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it-IT" sz="2000">
              <a:latin typeface="Arial" charset="0"/>
              <a:cs typeface="Arial" charset="0"/>
            </a:endParaRPr>
          </a:p>
        </p:txBody>
      </p:sp>
      <p:sp>
        <p:nvSpPr>
          <p:cNvPr id="47128" name="Oval 67"/>
          <p:cNvSpPr>
            <a:spLocks noChangeArrowheads="1"/>
          </p:cNvSpPr>
          <p:nvPr/>
        </p:nvSpPr>
        <p:spPr bwMode="auto">
          <a:xfrm>
            <a:off x="4140200" y="3500438"/>
            <a:ext cx="73025" cy="71437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it-IT" sz="2000">
              <a:latin typeface="Arial" charset="0"/>
              <a:cs typeface="Arial" charset="0"/>
            </a:endParaRPr>
          </a:p>
        </p:txBody>
      </p:sp>
      <p:sp>
        <p:nvSpPr>
          <p:cNvPr id="47129" name="Oval 68"/>
          <p:cNvSpPr>
            <a:spLocks noChangeArrowheads="1"/>
          </p:cNvSpPr>
          <p:nvPr/>
        </p:nvSpPr>
        <p:spPr bwMode="auto">
          <a:xfrm>
            <a:off x="4211638" y="3213100"/>
            <a:ext cx="73025" cy="71438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it-IT" sz="2000">
              <a:latin typeface="Arial" charset="0"/>
              <a:cs typeface="Arial" charset="0"/>
            </a:endParaRPr>
          </a:p>
        </p:txBody>
      </p:sp>
      <p:sp>
        <p:nvSpPr>
          <p:cNvPr id="47130" name="Oval 69"/>
          <p:cNvSpPr>
            <a:spLocks noChangeArrowheads="1"/>
          </p:cNvSpPr>
          <p:nvPr/>
        </p:nvSpPr>
        <p:spPr bwMode="auto">
          <a:xfrm>
            <a:off x="4535488" y="3140075"/>
            <a:ext cx="73025" cy="71438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it-IT" sz="2000">
              <a:latin typeface="Arial" charset="0"/>
              <a:cs typeface="Arial" charset="0"/>
            </a:endParaRPr>
          </a:p>
        </p:txBody>
      </p:sp>
      <p:sp>
        <p:nvSpPr>
          <p:cNvPr id="47131" name="Oval 70"/>
          <p:cNvSpPr>
            <a:spLocks noChangeArrowheads="1"/>
          </p:cNvSpPr>
          <p:nvPr/>
        </p:nvSpPr>
        <p:spPr bwMode="auto">
          <a:xfrm>
            <a:off x="4716463" y="2492375"/>
            <a:ext cx="73025" cy="71438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it-IT" sz="2000">
              <a:latin typeface="Arial" charset="0"/>
              <a:cs typeface="Arial" charset="0"/>
            </a:endParaRPr>
          </a:p>
        </p:txBody>
      </p:sp>
      <p:sp>
        <p:nvSpPr>
          <p:cNvPr id="47132" name="Oval 71"/>
          <p:cNvSpPr>
            <a:spLocks noChangeArrowheads="1"/>
          </p:cNvSpPr>
          <p:nvPr/>
        </p:nvSpPr>
        <p:spPr bwMode="auto">
          <a:xfrm>
            <a:off x="5040313" y="2779713"/>
            <a:ext cx="73025" cy="71437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it-IT" sz="2000">
              <a:latin typeface="Arial" charset="0"/>
              <a:cs typeface="Arial" charset="0"/>
            </a:endParaRPr>
          </a:p>
        </p:txBody>
      </p:sp>
      <p:sp>
        <p:nvSpPr>
          <p:cNvPr id="47133" name="Oval 72"/>
          <p:cNvSpPr>
            <a:spLocks noChangeArrowheads="1"/>
          </p:cNvSpPr>
          <p:nvPr/>
        </p:nvSpPr>
        <p:spPr bwMode="auto">
          <a:xfrm>
            <a:off x="5148263" y="2349500"/>
            <a:ext cx="73025" cy="71438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it-IT" sz="2000">
              <a:latin typeface="Arial" charset="0"/>
              <a:cs typeface="Arial" charset="0"/>
            </a:endParaRPr>
          </a:p>
        </p:txBody>
      </p:sp>
      <p:sp>
        <p:nvSpPr>
          <p:cNvPr id="47134" name="Text Box 73"/>
          <p:cNvSpPr txBox="1">
            <a:spLocks noChangeArrowheads="1"/>
          </p:cNvSpPr>
          <p:nvPr/>
        </p:nvSpPr>
        <p:spPr bwMode="auto">
          <a:xfrm rot="-5400000">
            <a:off x="1875631" y="2723357"/>
            <a:ext cx="2447925" cy="401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sz="2000">
                <a:latin typeface="Arial" charset="0"/>
                <a:cs typeface="Arial" charset="0"/>
              </a:rPr>
              <a:t>rendimiento</a:t>
            </a:r>
          </a:p>
        </p:txBody>
      </p:sp>
      <p:sp>
        <p:nvSpPr>
          <p:cNvPr id="47135" name="Oval 74"/>
          <p:cNvSpPr>
            <a:spLocks noChangeArrowheads="1"/>
          </p:cNvSpPr>
          <p:nvPr/>
        </p:nvSpPr>
        <p:spPr bwMode="auto">
          <a:xfrm>
            <a:off x="4787900" y="2781300"/>
            <a:ext cx="73025" cy="71438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it-IT" sz="2000">
              <a:latin typeface="Arial" charset="0"/>
              <a:cs typeface="Arial" charset="0"/>
            </a:endParaRPr>
          </a:p>
        </p:txBody>
      </p:sp>
      <p:sp>
        <p:nvSpPr>
          <p:cNvPr id="47136" name="Oval 75"/>
          <p:cNvSpPr>
            <a:spLocks noChangeArrowheads="1"/>
          </p:cNvSpPr>
          <p:nvPr/>
        </p:nvSpPr>
        <p:spPr bwMode="auto">
          <a:xfrm>
            <a:off x="4356100" y="2781300"/>
            <a:ext cx="73025" cy="71438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it-IT" sz="2000">
              <a:latin typeface="Arial" charset="0"/>
              <a:cs typeface="Arial" charset="0"/>
            </a:endParaRPr>
          </a:p>
        </p:txBody>
      </p:sp>
      <p:sp>
        <p:nvSpPr>
          <p:cNvPr id="47137" name="Text Box 76"/>
          <p:cNvSpPr txBox="1">
            <a:spLocks noChangeArrowheads="1"/>
          </p:cNvSpPr>
          <p:nvPr/>
        </p:nvSpPr>
        <p:spPr bwMode="auto">
          <a:xfrm>
            <a:off x="3419475" y="4221163"/>
            <a:ext cx="230346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sz="2000">
                <a:latin typeface="Arial" charset="0"/>
                <a:cs typeface="Arial" charset="0"/>
              </a:rPr>
              <a:t>inteligencia</a:t>
            </a:r>
          </a:p>
        </p:txBody>
      </p:sp>
      <p:sp>
        <p:nvSpPr>
          <p:cNvPr id="47138" name="Text Box 77"/>
          <p:cNvSpPr txBox="1">
            <a:spLocks noChangeArrowheads="1"/>
          </p:cNvSpPr>
          <p:nvPr/>
        </p:nvSpPr>
        <p:spPr bwMode="auto">
          <a:xfrm>
            <a:off x="611188" y="4149725"/>
            <a:ext cx="2303462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sz="2000">
                <a:latin typeface="Arial" charset="0"/>
                <a:cs typeface="Arial" charset="0"/>
              </a:rPr>
              <a:t>inteligencia</a:t>
            </a:r>
          </a:p>
        </p:txBody>
      </p:sp>
      <p:sp>
        <p:nvSpPr>
          <p:cNvPr id="47139" name="Text Box 78"/>
          <p:cNvSpPr txBox="1">
            <a:spLocks noChangeArrowheads="1"/>
          </p:cNvSpPr>
          <p:nvPr/>
        </p:nvSpPr>
        <p:spPr bwMode="auto">
          <a:xfrm>
            <a:off x="179388" y="4941888"/>
            <a:ext cx="2870200" cy="708025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" sz="2000">
                <a:latin typeface="Arial" charset="0"/>
                <a:cs typeface="Arial" charset="0"/>
              </a:rPr>
              <a:t>Relación lineal perfecta (casi perfecta)</a:t>
            </a:r>
          </a:p>
        </p:txBody>
      </p:sp>
      <p:sp>
        <p:nvSpPr>
          <p:cNvPr id="47140" name="Text Box 79"/>
          <p:cNvSpPr txBox="1">
            <a:spLocks noChangeArrowheads="1"/>
          </p:cNvSpPr>
          <p:nvPr/>
        </p:nvSpPr>
        <p:spPr bwMode="auto">
          <a:xfrm>
            <a:off x="6372225" y="5084763"/>
            <a:ext cx="2632075" cy="400050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" sz="2000">
                <a:latin typeface="Arial" charset="0"/>
                <a:cs typeface="Arial" charset="0"/>
              </a:rPr>
              <a:t>Relación lineal débil</a:t>
            </a:r>
          </a:p>
        </p:txBody>
      </p:sp>
      <p:sp>
        <p:nvSpPr>
          <p:cNvPr id="47141" name="Line 80"/>
          <p:cNvSpPr>
            <a:spLocks noChangeShapeType="1"/>
          </p:cNvSpPr>
          <p:nvPr/>
        </p:nvSpPr>
        <p:spPr bwMode="auto">
          <a:xfrm>
            <a:off x="2916238" y="1268413"/>
            <a:ext cx="0" cy="38163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47142" name="Line 81"/>
          <p:cNvSpPr>
            <a:spLocks noChangeShapeType="1"/>
          </p:cNvSpPr>
          <p:nvPr/>
        </p:nvSpPr>
        <p:spPr bwMode="auto">
          <a:xfrm>
            <a:off x="6084888" y="1341438"/>
            <a:ext cx="0" cy="38163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47143" name="Text Box 82"/>
          <p:cNvSpPr txBox="1">
            <a:spLocks noChangeArrowheads="1"/>
          </p:cNvSpPr>
          <p:nvPr/>
        </p:nvSpPr>
        <p:spPr bwMode="auto">
          <a:xfrm>
            <a:off x="3635375" y="5013325"/>
            <a:ext cx="2232025" cy="708025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" sz="2000">
                <a:latin typeface="Arial" charset="0"/>
                <a:cs typeface="Arial" charset="0"/>
              </a:rPr>
              <a:t>Relación lineal fuerte/moderada</a:t>
            </a:r>
          </a:p>
        </p:txBody>
      </p:sp>
      <p:sp>
        <p:nvSpPr>
          <p:cNvPr id="47144" name="Oval 83"/>
          <p:cNvSpPr>
            <a:spLocks noChangeArrowheads="1"/>
          </p:cNvSpPr>
          <p:nvPr/>
        </p:nvSpPr>
        <p:spPr bwMode="auto">
          <a:xfrm>
            <a:off x="6877050" y="2997200"/>
            <a:ext cx="73025" cy="71438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it-IT" sz="2000">
              <a:latin typeface="Arial" charset="0"/>
              <a:cs typeface="Arial" charset="0"/>
            </a:endParaRPr>
          </a:p>
        </p:txBody>
      </p:sp>
      <p:sp>
        <p:nvSpPr>
          <p:cNvPr id="47145" name="Oval 84"/>
          <p:cNvSpPr>
            <a:spLocks noChangeArrowheads="1"/>
          </p:cNvSpPr>
          <p:nvPr/>
        </p:nvSpPr>
        <p:spPr bwMode="auto">
          <a:xfrm>
            <a:off x="6767513" y="3646488"/>
            <a:ext cx="73025" cy="71437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it-IT" sz="2000">
              <a:latin typeface="Arial" charset="0"/>
              <a:cs typeface="Arial" charset="0"/>
            </a:endParaRPr>
          </a:p>
        </p:txBody>
      </p:sp>
      <p:sp>
        <p:nvSpPr>
          <p:cNvPr id="47146" name="Oval 85"/>
          <p:cNvSpPr>
            <a:spLocks noChangeArrowheads="1"/>
          </p:cNvSpPr>
          <p:nvPr/>
        </p:nvSpPr>
        <p:spPr bwMode="auto">
          <a:xfrm>
            <a:off x="7596188" y="3500438"/>
            <a:ext cx="73025" cy="71437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it-IT" sz="2000">
              <a:latin typeface="Arial" charset="0"/>
              <a:cs typeface="Arial" charset="0"/>
            </a:endParaRPr>
          </a:p>
        </p:txBody>
      </p:sp>
      <p:sp>
        <p:nvSpPr>
          <p:cNvPr id="47147" name="Oval 86"/>
          <p:cNvSpPr>
            <a:spLocks noChangeArrowheads="1"/>
          </p:cNvSpPr>
          <p:nvPr/>
        </p:nvSpPr>
        <p:spPr bwMode="auto">
          <a:xfrm>
            <a:off x="7235825" y="2997200"/>
            <a:ext cx="73025" cy="71438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it-IT" sz="2000">
              <a:latin typeface="Arial" charset="0"/>
              <a:cs typeface="Arial" charset="0"/>
            </a:endParaRPr>
          </a:p>
        </p:txBody>
      </p:sp>
      <p:sp>
        <p:nvSpPr>
          <p:cNvPr id="47148" name="Oval 87"/>
          <p:cNvSpPr>
            <a:spLocks noChangeArrowheads="1"/>
          </p:cNvSpPr>
          <p:nvPr/>
        </p:nvSpPr>
        <p:spPr bwMode="auto">
          <a:xfrm>
            <a:off x="7740650" y="2852738"/>
            <a:ext cx="73025" cy="71437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it-IT" sz="2000">
              <a:latin typeface="Arial" charset="0"/>
              <a:cs typeface="Arial" charset="0"/>
            </a:endParaRPr>
          </a:p>
        </p:txBody>
      </p:sp>
      <p:sp>
        <p:nvSpPr>
          <p:cNvPr id="47149" name="Oval 88"/>
          <p:cNvSpPr>
            <a:spLocks noChangeArrowheads="1"/>
          </p:cNvSpPr>
          <p:nvPr/>
        </p:nvSpPr>
        <p:spPr bwMode="auto">
          <a:xfrm>
            <a:off x="8388350" y="2565400"/>
            <a:ext cx="73025" cy="71438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it-IT" sz="2000">
              <a:latin typeface="Arial" charset="0"/>
              <a:cs typeface="Arial" charset="0"/>
            </a:endParaRPr>
          </a:p>
        </p:txBody>
      </p:sp>
      <p:sp>
        <p:nvSpPr>
          <p:cNvPr id="47150" name="Oval 89"/>
          <p:cNvSpPr>
            <a:spLocks noChangeArrowheads="1"/>
          </p:cNvSpPr>
          <p:nvPr/>
        </p:nvSpPr>
        <p:spPr bwMode="auto">
          <a:xfrm>
            <a:off x="8027988" y="3141663"/>
            <a:ext cx="73025" cy="71437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it-IT" sz="2000">
              <a:latin typeface="Arial" charset="0"/>
              <a:cs typeface="Arial" charset="0"/>
            </a:endParaRPr>
          </a:p>
        </p:txBody>
      </p:sp>
      <p:sp>
        <p:nvSpPr>
          <p:cNvPr id="47151" name="Oval 90"/>
          <p:cNvSpPr>
            <a:spLocks noChangeArrowheads="1"/>
          </p:cNvSpPr>
          <p:nvPr/>
        </p:nvSpPr>
        <p:spPr bwMode="auto">
          <a:xfrm>
            <a:off x="8532813" y="1916113"/>
            <a:ext cx="73025" cy="71437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it-IT" sz="2000">
              <a:latin typeface="Arial" charset="0"/>
              <a:cs typeface="Arial" charset="0"/>
            </a:endParaRPr>
          </a:p>
        </p:txBody>
      </p:sp>
      <p:sp>
        <p:nvSpPr>
          <p:cNvPr id="47152" name="Oval 91"/>
          <p:cNvSpPr>
            <a:spLocks noChangeArrowheads="1"/>
          </p:cNvSpPr>
          <p:nvPr/>
        </p:nvSpPr>
        <p:spPr bwMode="auto">
          <a:xfrm>
            <a:off x="7956550" y="2133600"/>
            <a:ext cx="73025" cy="71438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it-IT" sz="2000">
              <a:latin typeface="Arial" charset="0"/>
              <a:cs typeface="Arial" charset="0"/>
            </a:endParaRPr>
          </a:p>
        </p:txBody>
      </p:sp>
      <p:sp>
        <p:nvSpPr>
          <p:cNvPr id="47153" name="Oval 92"/>
          <p:cNvSpPr>
            <a:spLocks noChangeArrowheads="1"/>
          </p:cNvSpPr>
          <p:nvPr/>
        </p:nvSpPr>
        <p:spPr bwMode="auto">
          <a:xfrm>
            <a:off x="7380288" y="2492375"/>
            <a:ext cx="73025" cy="71438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it-IT" sz="2000">
              <a:latin typeface="Arial" charset="0"/>
              <a:cs typeface="Arial" charset="0"/>
            </a:endParaRPr>
          </a:p>
        </p:txBody>
      </p:sp>
      <p:sp>
        <p:nvSpPr>
          <p:cNvPr id="47154" name="Text Box 93"/>
          <p:cNvSpPr txBox="1">
            <a:spLocks noChangeArrowheads="1"/>
          </p:cNvSpPr>
          <p:nvPr/>
        </p:nvSpPr>
        <p:spPr bwMode="auto">
          <a:xfrm>
            <a:off x="395288" y="5949950"/>
            <a:ext cx="835342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sz="2000" dirty="0">
                <a:latin typeface="Arial" charset="0"/>
                <a:cs typeface="Arial" charset="0"/>
              </a:rPr>
              <a:t>Ahora necesitamos un índice que nos informe tanto del grado en que </a:t>
            </a:r>
            <a:r>
              <a:rPr lang="es-ES" sz="2000" dirty="0" smtClean="0">
                <a:latin typeface="Arial" charset="0"/>
                <a:cs typeface="Arial" charset="0"/>
              </a:rPr>
              <a:t>x </a:t>
            </a:r>
            <a:r>
              <a:rPr lang="es-ES" sz="2000" dirty="0">
                <a:latin typeface="Arial" charset="0"/>
                <a:cs typeface="Arial" charset="0"/>
              </a:rPr>
              <a:t>e </a:t>
            </a:r>
            <a:r>
              <a:rPr lang="es-ES" sz="2000" dirty="0" smtClean="0">
                <a:latin typeface="Arial" charset="0"/>
                <a:cs typeface="Arial" charset="0"/>
              </a:rPr>
              <a:t>y </a:t>
            </a:r>
            <a:r>
              <a:rPr lang="es-ES" sz="2000" dirty="0">
                <a:latin typeface="Arial" charset="0"/>
                <a:cs typeface="Arial" charset="0"/>
              </a:rPr>
              <a:t>están relacionadas, y si la relación es positiva o negativa</a:t>
            </a:r>
          </a:p>
        </p:txBody>
      </p:sp>
      <p:sp>
        <p:nvSpPr>
          <p:cNvPr id="47155" name="Text Box 2"/>
          <p:cNvSpPr txBox="1">
            <a:spLocks noChangeArrowheads="1"/>
          </p:cNvSpPr>
          <p:nvPr/>
        </p:nvSpPr>
        <p:spPr bwMode="auto">
          <a:xfrm>
            <a:off x="431800" y="500063"/>
            <a:ext cx="8604250" cy="76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s-ES" sz="4400">
                <a:latin typeface="Arial" charset="0"/>
                <a:cs typeface="Arial" charset="0"/>
              </a:rPr>
              <a:t>RELACI</a:t>
            </a:r>
            <a:r>
              <a:rPr lang="es-PE" sz="4400">
                <a:latin typeface="Arial" charset="0"/>
                <a:cs typeface="Arial" charset="0"/>
              </a:rPr>
              <a:t>ÓN ENTRE VARIABLES</a:t>
            </a:r>
            <a:endParaRPr lang="es-ES" sz="4400"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Text Box 2"/>
          <p:cNvSpPr txBox="1">
            <a:spLocks noChangeArrowheads="1"/>
          </p:cNvSpPr>
          <p:nvPr/>
        </p:nvSpPr>
        <p:spPr bwMode="auto">
          <a:xfrm>
            <a:off x="0" y="468313"/>
            <a:ext cx="9144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s-ES" sz="3200" cap="small" dirty="0">
                <a:latin typeface="Arial" charset="0"/>
                <a:cs typeface="Arial" charset="0"/>
              </a:rPr>
              <a:t>Covarianza e índice de correlación Pearson</a:t>
            </a:r>
          </a:p>
        </p:txBody>
      </p:sp>
      <p:sp>
        <p:nvSpPr>
          <p:cNvPr id="48131" name="Text Box 3"/>
          <p:cNvSpPr txBox="1">
            <a:spLocks noChangeArrowheads="1"/>
          </p:cNvSpPr>
          <p:nvPr/>
        </p:nvSpPr>
        <p:spPr bwMode="auto">
          <a:xfrm>
            <a:off x="303213" y="784225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it-IT"/>
          </a:p>
        </p:txBody>
      </p:sp>
      <p:sp>
        <p:nvSpPr>
          <p:cNvPr id="48132" name="Line 21"/>
          <p:cNvSpPr>
            <a:spLocks noChangeShapeType="1"/>
          </p:cNvSpPr>
          <p:nvPr/>
        </p:nvSpPr>
        <p:spPr bwMode="auto">
          <a:xfrm>
            <a:off x="395288" y="763588"/>
            <a:ext cx="0" cy="25209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48133" name="Line 22"/>
          <p:cNvSpPr>
            <a:spLocks noChangeShapeType="1"/>
          </p:cNvSpPr>
          <p:nvPr/>
        </p:nvSpPr>
        <p:spPr bwMode="auto">
          <a:xfrm>
            <a:off x="395288" y="3284538"/>
            <a:ext cx="273685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48134" name="Oval 23"/>
          <p:cNvSpPr>
            <a:spLocks noChangeArrowheads="1"/>
          </p:cNvSpPr>
          <p:nvPr/>
        </p:nvSpPr>
        <p:spPr bwMode="auto">
          <a:xfrm>
            <a:off x="935038" y="2349500"/>
            <a:ext cx="73025" cy="71438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it-IT" sz="2000">
              <a:latin typeface="Arial" charset="0"/>
              <a:cs typeface="Arial" charset="0"/>
            </a:endParaRPr>
          </a:p>
        </p:txBody>
      </p:sp>
      <p:sp>
        <p:nvSpPr>
          <p:cNvPr id="48135" name="Oval 24"/>
          <p:cNvSpPr>
            <a:spLocks noChangeArrowheads="1"/>
          </p:cNvSpPr>
          <p:nvPr/>
        </p:nvSpPr>
        <p:spPr bwMode="auto">
          <a:xfrm>
            <a:off x="719138" y="2709863"/>
            <a:ext cx="73025" cy="71437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it-IT" sz="2000">
              <a:latin typeface="Arial" charset="0"/>
              <a:cs typeface="Arial" charset="0"/>
            </a:endParaRPr>
          </a:p>
        </p:txBody>
      </p:sp>
      <p:sp>
        <p:nvSpPr>
          <p:cNvPr id="48136" name="Oval 25"/>
          <p:cNvSpPr>
            <a:spLocks noChangeArrowheads="1"/>
          </p:cNvSpPr>
          <p:nvPr/>
        </p:nvSpPr>
        <p:spPr bwMode="auto">
          <a:xfrm>
            <a:off x="1223963" y="2565400"/>
            <a:ext cx="73025" cy="71438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it-IT" sz="2000">
              <a:latin typeface="Arial" charset="0"/>
              <a:cs typeface="Arial" charset="0"/>
            </a:endParaRPr>
          </a:p>
        </p:txBody>
      </p:sp>
      <p:sp>
        <p:nvSpPr>
          <p:cNvPr id="48137" name="Oval 26"/>
          <p:cNvSpPr>
            <a:spLocks noChangeArrowheads="1"/>
          </p:cNvSpPr>
          <p:nvPr/>
        </p:nvSpPr>
        <p:spPr bwMode="auto">
          <a:xfrm>
            <a:off x="1295400" y="2278063"/>
            <a:ext cx="73025" cy="71437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it-IT" sz="2000">
              <a:latin typeface="Arial" charset="0"/>
              <a:cs typeface="Arial" charset="0"/>
            </a:endParaRPr>
          </a:p>
        </p:txBody>
      </p:sp>
      <p:sp>
        <p:nvSpPr>
          <p:cNvPr id="48138" name="Oval 27"/>
          <p:cNvSpPr>
            <a:spLocks noChangeArrowheads="1"/>
          </p:cNvSpPr>
          <p:nvPr/>
        </p:nvSpPr>
        <p:spPr bwMode="auto">
          <a:xfrm>
            <a:off x="1619250" y="2205038"/>
            <a:ext cx="73025" cy="71437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it-IT" sz="2000">
              <a:latin typeface="Arial" charset="0"/>
              <a:cs typeface="Arial" charset="0"/>
            </a:endParaRPr>
          </a:p>
        </p:txBody>
      </p:sp>
      <p:sp>
        <p:nvSpPr>
          <p:cNvPr id="48139" name="Oval 28"/>
          <p:cNvSpPr>
            <a:spLocks noChangeArrowheads="1"/>
          </p:cNvSpPr>
          <p:nvPr/>
        </p:nvSpPr>
        <p:spPr bwMode="auto">
          <a:xfrm>
            <a:off x="1800225" y="1557338"/>
            <a:ext cx="73025" cy="71437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it-IT" sz="2000">
              <a:latin typeface="Arial" charset="0"/>
              <a:cs typeface="Arial" charset="0"/>
            </a:endParaRPr>
          </a:p>
        </p:txBody>
      </p:sp>
      <p:sp>
        <p:nvSpPr>
          <p:cNvPr id="48140" name="Oval 29"/>
          <p:cNvSpPr>
            <a:spLocks noChangeArrowheads="1"/>
          </p:cNvSpPr>
          <p:nvPr/>
        </p:nvSpPr>
        <p:spPr bwMode="auto">
          <a:xfrm>
            <a:off x="2124075" y="1844675"/>
            <a:ext cx="73025" cy="71438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it-IT" sz="2000">
              <a:latin typeface="Arial" charset="0"/>
              <a:cs typeface="Arial" charset="0"/>
            </a:endParaRPr>
          </a:p>
        </p:txBody>
      </p:sp>
      <p:sp>
        <p:nvSpPr>
          <p:cNvPr id="48141" name="Oval 30"/>
          <p:cNvSpPr>
            <a:spLocks noChangeArrowheads="1"/>
          </p:cNvSpPr>
          <p:nvPr/>
        </p:nvSpPr>
        <p:spPr bwMode="auto">
          <a:xfrm>
            <a:off x="2232025" y="1414463"/>
            <a:ext cx="73025" cy="71437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it-IT" sz="2000">
              <a:latin typeface="Arial" charset="0"/>
              <a:cs typeface="Arial" charset="0"/>
            </a:endParaRPr>
          </a:p>
        </p:txBody>
      </p:sp>
      <p:sp>
        <p:nvSpPr>
          <p:cNvPr id="48142" name="Text Box 31"/>
          <p:cNvSpPr txBox="1">
            <a:spLocks noChangeArrowheads="1"/>
          </p:cNvSpPr>
          <p:nvPr/>
        </p:nvSpPr>
        <p:spPr bwMode="auto">
          <a:xfrm rot="-5400000">
            <a:off x="-1040606" y="1805781"/>
            <a:ext cx="24479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/>
              <a:t>rendimiento</a:t>
            </a:r>
          </a:p>
        </p:txBody>
      </p:sp>
      <p:sp>
        <p:nvSpPr>
          <p:cNvPr id="48143" name="Oval 32"/>
          <p:cNvSpPr>
            <a:spLocks noChangeArrowheads="1"/>
          </p:cNvSpPr>
          <p:nvPr/>
        </p:nvSpPr>
        <p:spPr bwMode="auto">
          <a:xfrm>
            <a:off x="1871663" y="1846263"/>
            <a:ext cx="73025" cy="71437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it-IT" sz="2000">
              <a:latin typeface="Arial" charset="0"/>
              <a:cs typeface="Arial" charset="0"/>
            </a:endParaRPr>
          </a:p>
        </p:txBody>
      </p:sp>
      <p:sp>
        <p:nvSpPr>
          <p:cNvPr id="48144" name="Oval 33"/>
          <p:cNvSpPr>
            <a:spLocks noChangeArrowheads="1"/>
          </p:cNvSpPr>
          <p:nvPr/>
        </p:nvSpPr>
        <p:spPr bwMode="auto">
          <a:xfrm>
            <a:off x="1439863" y="1846263"/>
            <a:ext cx="73025" cy="71437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it-IT" sz="2000">
              <a:latin typeface="Arial" charset="0"/>
              <a:cs typeface="Arial" charset="0"/>
            </a:endParaRPr>
          </a:p>
        </p:txBody>
      </p:sp>
      <p:sp>
        <p:nvSpPr>
          <p:cNvPr id="48145" name="Text Box 34"/>
          <p:cNvSpPr txBox="1">
            <a:spLocks noChangeArrowheads="1"/>
          </p:cNvSpPr>
          <p:nvPr/>
        </p:nvSpPr>
        <p:spPr bwMode="auto">
          <a:xfrm>
            <a:off x="503238" y="3286125"/>
            <a:ext cx="2303462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sz="2000">
                <a:latin typeface="Arial" charset="0"/>
                <a:cs typeface="Arial" charset="0"/>
              </a:rPr>
              <a:t>inteligencia</a:t>
            </a:r>
          </a:p>
        </p:txBody>
      </p:sp>
      <p:sp>
        <p:nvSpPr>
          <p:cNvPr id="48146" name="Text Box 51"/>
          <p:cNvSpPr txBox="1">
            <a:spLocks noChangeArrowheads="1"/>
          </p:cNvSpPr>
          <p:nvPr/>
        </p:nvSpPr>
        <p:spPr bwMode="auto">
          <a:xfrm>
            <a:off x="3348038" y="1700213"/>
            <a:ext cx="532765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es-ES" sz="2000" dirty="0" smtClean="0">
                <a:latin typeface="Arial" charset="0"/>
                <a:cs typeface="Arial" charset="0"/>
              </a:rPr>
              <a:t>Observe que </a:t>
            </a:r>
            <a:r>
              <a:rPr lang="es-ES" sz="2000" dirty="0">
                <a:latin typeface="Arial" charset="0"/>
                <a:cs typeface="Arial" charset="0"/>
              </a:rPr>
              <a:t>cuando la relación lineal es positiva, </a:t>
            </a:r>
            <a:r>
              <a:rPr lang="es-ES" sz="2000" dirty="0" smtClean="0">
                <a:latin typeface="Arial" charset="0"/>
                <a:cs typeface="Arial" charset="0"/>
              </a:rPr>
              <a:t>si las </a:t>
            </a:r>
            <a:r>
              <a:rPr lang="es-ES" sz="2000" dirty="0">
                <a:latin typeface="Arial" charset="0"/>
                <a:cs typeface="Arial" charset="0"/>
              </a:rPr>
              <a:t>puntuaciones diferenciales de </a:t>
            </a:r>
            <a:r>
              <a:rPr lang="es-ES" sz="2000" dirty="0" smtClean="0">
                <a:latin typeface="Arial" charset="0"/>
                <a:cs typeface="Arial" charset="0"/>
              </a:rPr>
              <a:t>x </a:t>
            </a:r>
            <a:r>
              <a:rPr lang="es-ES" sz="2000" dirty="0">
                <a:latin typeface="Arial" charset="0"/>
                <a:cs typeface="Arial" charset="0"/>
              </a:rPr>
              <a:t>son positivas, las puntuaciones diferenciales de </a:t>
            </a:r>
            <a:r>
              <a:rPr lang="es-ES" sz="2000" dirty="0" smtClean="0">
                <a:latin typeface="Arial" charset="0"/>
                <a:cs typeface="Arial" charset="0"/>
              </a:rPr>
              <a:t>y </a:t>
            </a:r>
            <a:r>
              <a:rPr lang="es-ES" sz="2000" dirty="0">
                <a:latin typeface="Arial" charset="0"/>
                <a:cs typeface="Arial" charset="0"/>
              </a:rPr>
              <a:t>suelen ser positivas.</a:t>
            </a:r>
          </a:p>
        </p:txBody>
      </p:sp>
      <p:sp>
        <p:nvSpPr>
          <p:cNvPr id="48147" name="Text Box 52"/>
          <p:cNvSpPr txBox="1">
            <a:spLocks noChangeArrowheads="1"/>
          </p:cNvSpPr>
          <p:nvPr/>
        </p:nvSpPr>
        <p:spPr bwMode="auto">
          <a:xfrm>
            <a:off x="504825" y="6237288"/>
            <a:ext cx="230346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sz="2000">
                <a:latin typeface="Arial" charset="0"/>
                <a:cs typeface="Arial" charset="0"/>
              </a:rPr>
              <a:t>inteligencia</a:t>
            </a:r>
          </a:p>
        </p:txBody>
      </p:sp>
      <p:sp>
        <p:nvSpPr>
          <p:cNvPr id="48148" name="Line 53"/>
          <p:cNvSpPr>
            <a:spLocks noChangeShapeType="1"/>
          </p:cNvSpPr>
          <p:nvPr/>
        </p:nvSpPr>
        <p:spPr bwMode="auto">
          <a:xfrm>
            <a:off x="395288" y="3714750"/>
            <a:ext cx="0" cy="25209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48149" name="Line 54"/>
          <p:cNvSpPr>
            <a:spLocks noChangeShapeType="1"/>
          </p:cNvSpPr>
          <p:nvPr/>
        </p:nvSpPr>
        <p:spPr bwMode="auto">
          <a:xfrm>
            <a:off x="395288" y="6235700"/>
            <a:ext cx="273685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48150" name="Oval 55"/>
          <p:cNvSpPr>
            <a:spLocks noChangeArrowheads="1"/>
          </p:cNvSpPr>
          <p:nvPr/>
        </p:nvSpPr>
        <p:spPr bwMode="auto">
          <a:xfrm>
            <a:off x="1008063" y="5157788"/>
            <a:ext cx="73025" cy="71437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it-IT" sz="2000">
              <a:latin typeface="Arial" charset="0"/>
              <a:cs typeface="Arial" charset="0"/>
            </a:endParaRPr>
          </a:p>
        </p:txBody>
      </p:sp>
      <p:sp>
        <p:nvSpPr>
          <p:cNvPr id="48151" name="Oval 56"/>
          <p:cNvSpPr>
            <a:spLocks noChangeArrowheads="1"/>
          </p:cNvSpPr>
          <p:nvPr/>
        </p:nvSpPr>
        <p:spPr bwMode="auto">
          <a:xfrm>
            <a:off x="1189038" y="5443538"/>
            <a:ext cx="73025" cy="71437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it-IT" sz="2000">
              <a:latin typeface="Arial" charset="0"/>
              <a:cs typeface="Arial" charset="0"/>
            </a:endParaRPr>
          </a:p>
        </p:txBody>
      </p:sp>
      <p:sp>
        <p:nvSpPr>
          <p:cNvPr id="48152" name="Oval 57"/>
          <p:cNvSpPr>
            <a:spLocks noChangeArrowheads="1"/>
          </p:cNvSpPr>
          <p:nvPr/>
        </p:nvSpPr>
        <p:spPr bwMode="auto">
          <a:xfrm>
            <a:off x="1728788" y="5661025"/>
            <a:ext cx="73025" cy="71438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it-IT" sz="2000">
              <a:latin typeface="Arial" charset="0"/>
              <a:cs typeface="Arial" charset="0"/>
            </a:endParaRPr>
          </a:p>
        </p:txBody>
      </p:sp>
      <p:sp>
        <p:nvSpPr>
          <p:cNvPr id="48153" name="Oval 58"/>
          <p:cNvSpPr>
            <a:spLocks noChangeArrowheads="1"/>
          </p:cNvSpPr>
          <p:nvPr/>
        </p:nvSpPr>
        <p:spPr bwMode="auto">
          <a:xfrm>
            <a:off x="1008063" y="4797425"/>
            <a:ext cx="73025" cy="71438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it-IT" sz="2000">
              <a:latin typeface="Arial" charset="0"/>
              <a:cs typeface="Arial" charset="0"/>
            </a:endParaRPr>
          </a:p>
        </p:txBody>
      </p:sp>
      <p:sp>
        <p:nvSpPr>
          <p:cNvPr id="48154" name="Oval 59"/>
          <p:cNvSpPr>
            <a:spLocks noChangeArrowheads="1"/>
          </p:cNvSpPr>
          <p:nvPr/>
        </p:nvSpPr>
        <p:spPr bwMode="auto">
          <a:xfrm>
            <a:off x="1619250" y="5156200"/>
            <a:ext cx="73025" cy="71438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it-IT" sz="2000">
              <a:latin typeface="Arial" charset="0"/>
              <a:cs typeface="Arial" charset="0"/>
            </a:endParaRPr>
          </a:p>
        </p:txBody>
      </p:sp>
      <p:sp>
        <p:nvSpPr>
          <p:cNvPr id="48155" name="Oval 60"/>
          <p:cNvSpPr>
            <a:spLocks noChangeArrowheads="1"/>
          </p:cNvSpPr>
          <p:nvPr/>
        </p:nvSpPr>
        <p:spPr bwMode="auto">
          <a:xfrm>
            <a:off x="1439863" y="5373688"/>
            <a:ext cx="73025" cy="71437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it-IT" sz="2000">
              <a:latin typeface="Arial" charset="0"/>
              <a:cs typeface="Arial" charset="0"/>
            </a:endParaRPr>
          </a:p>
        </p:txBody>
      </p:sp>
      <p:sp>
        <p:nvSpPr>
          <p:cNvPr id="48156" name="Oval 61"/>
          <p:cNvSpPr>
            <a:spLocks noChangeArrowheads="1"/>
          </p:cNvSpPr>
          <p:nvPr/>
        </p:nvSpPr>
        <p:spPr bwMode="auto">
          <a:xfrm>
            <a:off x="2160588" y="5661025"/>
            <a:ext cx="73025" cy="71438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it-IT" sz="2000">
              <a:latin typeface="Arial" charset="0"/>
              <a:cs typeface="Arial" charset="0"/>
            </a:endParaRPr>
          </a:p>
        </p:txBody>
      </p:sp>
      <p:sp>
        <p:nvSpPr>
          <p:cNvPr id="48157" name="Oval 62"/>
          <p:cNvSpPr>
            <a:spLocks noChangeArrowheads="1"/>
          </p:cNvSpPr>
          <p:nvPr/>
        </p:nvSpPr>
        <p:spPr bwMode="auto">
          <a:xfrm>
            <a:off x="2016125" y="5876925"/>
            <a:ext cx="73025" cy="71438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it-IT" sz="2000">
              <a:latin typeface="Arial" charset="0"/>
              <a:cs typeface="Arial" charset="0"/>
            </a:endParaRPr>
          </a:p>
        </p:txBody>
      </p:sp>
      <p:sp>
        <p:nvSpPr>
          <p:cNvPr id="48158" name="Text Box 63"/>
          <p:cNvSpPr txBox="1">
            <a:spLocks noChangeArrowheads="1"/>
          </p:cNvSpPr>
          <p:nvPr/>
        </p:nvSpPr>
        <p:spPr bwMode="auto">
          <a:xfrm rot="-5400000">
            <a:off x="-1040607" y="4739482"/>
            <a:ext cx="2447925" cy="401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sz="2000">
                <a:latin typeface="Arial" charset="0"/>
                <a:cs typeface="Arial" charset="0"/>
              </a:rPr>
              <a:t>rendimiento</a:t>
            </a:r>
          </a:p>
        </p:txBody>
      </p:sp>
      <p:sp>
        <p:nvSpPr>
          <p:cNvPr id="48159" name="Oval 64"/>
          <p:cNvSpPr>
            <a:spLocks noChangeArrowheads="1"/>
          </p:cNvSpPr>
          <p:nvPr/>
        </p:nvSpPr>
        <p:spPr bwMode="auto">
          <a:xfrm>
            <a:off x="1835150" y="5372100"/>
            <a:ext cx="73025" cy="71438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it-IT" sz="2000">
              <a:latin typeface="Arial" charset="0"/>
              <a:cs typeface="Arial" charset="0"/>
            </a:endParaRPr>
          </a:p>
        </p:txBody>
      </p:sp>
      <p:sp>
        <p:nvSpPr>
          <p:cNvPr id="48160" name="Oval 65"/>
          <p:cNvSpPr>
            <a:spLocks noChangeArrowheads="1"/>
          </p:cNvSpPr>
          <p:nvPr/>
        </p:nvSpPr>
        <p:spPr bwMode="auto">
          <a:xfrm>
            <a:off x="1368425" y="4940300"/>
            <a:ext cx="73025" cy="71438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it-IT" sz="2000">
              <a:latin typeface="Arial" charset="0"/>
              <a:cs typeface="Arial" charset="0"/>
            </a:endParaRPr>
          </a:p>
        </p:txBody>
      </p:sp>
      <p:sp>
        <p:nvSpPr>
          <p:cNvPr id="48161" name="Text Box 67"/>
          <p:cNvSpPr txBox="1">
            <a:spLocks noChangeArrowheads="1"/>
          </p:cNvSpPr>
          <p:nvPr/>
        </p:nvSpPr>
        <p:spPr bwMode="auto">
          <a:xfrm>
            <a:off x="3492500" y="4365625"/>
            <a:ext cx="532765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es-ES" sz="2000" dirty="0" smtClean="0">
                <a:latin typeface="Arial" charset="0"/>
                <a:cs typeface="Arial" charset="0"/>
              </a:rPr>
              <a:t>Observe que </a:t>
            </a:r>
            <a:r>
              <a:rPr lang="es-ES" sz="2000" dirty="0">
                <a:latin typeface="Arial" charset="0"/>
                <a:cs typeface="Arial" charset="0"/>
              </a:rPr>
              <a:t>cuando la relación lineal es negativa, </a:t>
            </a:r>
            <a:r>
              <a:rPr lang="es-ES" sz="2000" dirty="0" smtClean="0">
                <a:latin typeface="Arial" charset="0"/>
                <a:cs typeface="Arial" charset="0"/>
              </a:rPr>
              <a:t>si las </a:t>
            </a:r>
            <a:r>
              <a:rPr lang="es-ES" sz="2000" dirty="0">
                <a:latin typeface="Arial" charset="0"/>
                <a:cs typeface="Arial" charset="0"/>
              </a:rPr>
              <a:t>puntuaciones diferenciales de </a:t>
            </a:r>
            <a:r>
              <a:rPr lang="es-ES" sz="2000" dirty="0" smtClean="0">
                <a:latin typeface="Arial" charset="0"/>
                <a:cs typeface="Arial" charset="0"/>
              </a:rPr>
              <a:t>x </a:t>
            </a:r>
            <a:r>
              <a:rPr lang="es-ES" sz="2000" dirty="0">
                <a:latin typeface="Arial" charset="0"/>
                <a:cs typeface="Arial" charset="0"/>
              </a:rPr>
              <a:t>son positivas, las puntuaciones diferenciales de </a:t>
            </a:r>
            <a:r>
              <a:rPr lang="es-ES" sz="2000" dirty="0" smtClean="0">
                <a:latin typeface="Arial" charset="0"/>
                <a:cs typeface="Arial" charset="0"/>
              </a:rPr>
              <a:t>y </a:t>
            </a:r>
            <a:r>
              <a:rPr lang="es-ES" sz="2000" dirty="0">
                <a:latin typeface="Arial" charset="0"/>
                <a:cs typeface="Arial" charset="0"/>
              </a:rPr>
              <a:t>suelen ser negativas.</a:t>
            </a:r>
          </a:p>
        </p:txBody>
      </p:sp>
      <p:sp>
        <p:nvSpPr>
          <p:cNvPr id="48162" name="Text Box 68"/>
          <p:cNvSpPr txBox="1">
            <a:spLocks noChangeArrowheads="1"/>
          </p:cNvSpPr>
          <p:nvPr/>
        </p:nvSpPr>
        <p:spPr bwMode="auto">
          <a:xfrm>
            <a:off x="2051050" y="2565400"/>
            <a:ext cx="1008063" cy="400050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sz="2000">
                <a:latin typeface="Arial" charset="0"/>
                <a:cs typeface="Arial" charset="0"/>
              </a:rPr>
              <a:t>Caso 1</a:t>
            </a:r>
          </a:p>
        </p:txBody>
      </p:sp>
      <p:sp>
        <p:nvSpPr>
          <p:cNvPr id="48163" name="Text Box 69"/>
          <p:cNvSpPr txBox="1">
            <a:spLocks noChangeArrowheads="1"/>
          </p:cNvSpPr>
          <p:nvPr/>
        </p:nvSpPr>
        <p:spPr bwMode="auto">
          <a:xfrm>
            <a:off x="2268538" y="4797425"/>
            <a:ext cx="1008062" cy="400050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sz="2000">
                <a:latin typeface="Arial" charset="0"/>
                <a:cs typeface="Arial" charset="0"/>
              </a:rPr>
              <a:t>Caso 2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Text Box 2"/>
          <p:cNvSpPr txBox="1">
            <a:spLocks noChangeArrowheads="1"/>
          </p:cNvSpPr>
          <p:nvPr/>
        </p:nvSpPr>
        <p:spPr bwMode="auto">
          <a:xfrm>
            <a:off x="0" y="550863"/>
            <a:ext cx="9144000" cy="677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defRPr/>
            </a:pPr>
            <a:r>
              <a:rPr lang="es-ES" sz="3800" cap="small" dirty="0">
                <a:latin typeface="Arial" charset="0"/>
                <a:cs typeface="Arial" charset="0"/>
              </a:rPr>
              <a:t>Introducción a la correlación múltiple</a:t>
            </a:r>
          </a:p>
        </p:txBody>
      </p:sp>
      <p:graphicFrame>
        <p:nvGraphicFramePr>
          <p:cNvPr id="16386" name="Object 2"/>
          <p:cNvGraphicFramePr>
            <a:graphicFrameLocks noChangeAspect="1"/>
          </p:cNvGraphicFramePr>
          <p:nvPr/>
        </p:nvGraphicFramePr>
        <p:xfrm>
          <a:off x="0" y="0"/>
          <a:ext cx="914400" cy="198438"/>
        </p:xfrm>
        <a:graphic>
          <a:graphicData uri="http://schemas.openxmlformats.org/presentationml/2006/ole">
            <p:oleObj spid="_x0000_s16386" name="Equation" r:id="rId3" imgW="914400" imgH="198720" progId="Equation.DSMT4">
              <p:embed/>
            </p:oleObj>
          </a:graphicData>
        </a:graphic>
      </p:graphicFrame>
      <p:sp>
        <p:nvSpPr>
          <p:cNvPr id="16388" name="Text Box 4"/>
          <p:cNvSpPr txBox="1">
            <a:spLocks noChangeArrowheads="1"/>
          </p:cNvSpPr>
          <p:nvPr/>
        </p:nvSpPr>
        <p:spPr bwMode="auto">
          <a:xfrm>
            <a:off x="4767263" y="352425"/>
            <a:ext cx="2476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"/>
              <a:t> </a:t>
            </a:r>
          </a:p>
        </p:txBody>
      </p:sp>
      <p:sp>
        <p:nvSpPr>
          <p:cNvPr id="27653" name="Text Box 5"/>
          <p:cNvSpPr txBox="1">
            <a:spLocks noChangeArrowheads="1"/>
          </p:cNvSpPr>
          <p:nvPr/>
        </p:nvSpPr>
        <p:spPr bwMode="auto">
          <a:xfrm>
            <a:off x="500034" y="2857496"/>
            <a:ext cx="758031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defRPr/>
            </a:pPr>
            <a:r>
              <a:rPr lang="es-ES" sz="2800" dirty="0" smtClean="0">
                <a:latin typeface="Arial" pitchFamily="34" charset="0"/>
                <a:cs typeface="Arial" pitchFamily="34" charset="0"/>
              </a:rPr>
              <a:t>Se </a:t>
            </a:r>
            <a:r>
              <a:rPr lang="es-ES" sz="2800" dirty="0">
                <a:latin typeface="Arial" pitchFamily="34" charset="0"/>
                <a:cs typeface="Arial" pitchFamily="34" charset="0"/>
              </a:rPr>
              <a:t>estudian conjuntamente 3 o más variables. </a:t>
            </a:r>
            <a:endParaRPr lang="es-ES" sz="28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63575" y="490538"/>
            <a:ext cx="8229600" cy="1066800"/>
          </a:xfr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eaLnBrk="1" hangingPunct="1">
              <a:defRPr/>
            </a:pPr>
            <a:r>
              <a:rPr lang="es-ES" cap="small" dirty="0" smtClean="0"/>
              <a:t>Regresión</a:t>
            </a:r>
            <a:r>
              <a:rPr lang="es-ES_tradnl" cap="small" dirty="0" smtClean="0"/>
              <a:t> Lineal</a:t>
            </a:r>
            <a:endParaRPr lang="es-ES" cap="small" dirty="0" smtClean="0"/>
          </a:p>
        </p:txBody>
      </p:sp>
      <p:sp>
        <p:nvSpPr>
          <p:cNvPr id="51203" name="Rectangle 3"/>
          <p:cNvSpPr>
            <a:spLocks noGrp="1" noChangeArrowheads="1"/>
          </p:cNvSpPr>
          <p:nvPr>
            <p:ph type="body" sz="half" idx="1"/>
          </p:nvPr>
        </p:nvSpPr>
        <p:spPr bwMode="auto">
          <a:xfrm>
            <a:off x="184150" y="1341438"/>
            <a:ext cx="6846888" cy="5400675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just" eaLnBrk="1" hangingPunct="1">
              <a:lnSpc>
                <a:spcPct val="80000"/>
              </a:lnSpc>
            </a:pPr>
            <a:r>
              <a:rPr lang="es-ES" sz="2800" dirty="0" smtClean="0">
                <a:latin typeface="Arial" charset="0"/>
                <a:cs typeface="Arial" charset="0"/>
              </a:rPr>
              <a:t>El término </a:t>
            </a:r>
            <a:r>
              <a:rPr lang="es-ES" sz="2800" dirty="0" smtClean="0">
                <a:solidFill>
                  <a:srgbClr val="CC3300"/>
                </a:solidFill>
                <a:latin typeface="Arial" charset="0"/>
                <a:cs typeface="Arial" charset="0"/>
              </a:rPr>
              <a:t>regresión fue introducido por </a:t>
            </a:r>
            <a:r>
              <a:rPr lang="es-ES" sz="2800" dirty="0" err="1" smtClean="0">
                <a:solidFill>
                  <a:srgbClr val="CC3300"/>
                </a:solidFill>
                <a:latin typeface="Arial" charset="0"/>
                <a:cs typeface="Arial" charset="0"/>
              </a:rPr>
              <a:t>Galton</a:t>
            </a:r>
            <a:r>
              <a:rPr lang="es-ES" sz="2800" dirty="0" smtClean="0">
                <a:solidFill>
                  <a:srgbClr val="CC3300"/>
                </a:solidFill>
                <a:latin typeface="Arial" charset="0"/>
                <a:cs typeface="Arial" charset="0"/>
              </a:rPr>
              <a:t> </a:t>
            </a:r>
            <a:r>
              <a:rPr lang="es-ES" sz="2800" dirty="0" smtClean="0">
                <a:latin typeface="Arial" charset="0"/>
                <a:cs typeface="Arial" charset="0"/>
              </a:rPr>
              <a:t>en su libro “</a:t>
            </a:r>
            <a:r>
              <a:rPr lang="es-ES" sz="2800" i="1" dirty="0" smtClean="0">
                <a:latin typeface="Arial" charset="0"/>
                <a:cs typeface="Arial" charset="0"/>
              </a:rPr>
              <a:t>Natural </a:t>
            </a:r>
            <a:r>
              <a:rPr lang="es-ES" sz="2800" i="1" dirty="0" err="1" smtClean="0">
                <a:latin typeface="Arial" charset="0"/>
                <a:cs typeface="Arial" charset="0"/>
              </a:rPr>
              <a:t>inheritance</a:t>
            </a:r>
            <a:r>
              <a:rPr lang="es-ES" sz="2800" dirty="0" smtClean="0">
                <a:latin typeface="Arial" charset="0"/>
                <a:cs typeface="Arial" charset="0"/>
              </a:rPr>
              <a:t>” (1889) refiriéndose a la “ley de la regresión universal</a:t>
            </a:r>
            <a:r>
              <a:rPr lang="es-ES" sz="2800" dirty="0" smtClean="0">
                <a:latin typeface="Arial" charset="0"/>
                <a:cs typeface="Arial" charset="0"/>
              </a:rPr>
              <a:t>”:</a:t>
            </a:r>
          </a:p>
          <a:p>
            <a:pPr algn="just" eaLnBrk="1" hangingPunct="1">
              <a:lnSpc>
                <a:spcPct val="80000"/>
              </a:lnSpc>
            </a:pPr>
            <a:endParaRPr lang="es-ES" sz="2800" dirty="0" smtClean="0">
              <a:latin typeface="Arial" charset="0"/>
              <a:cs typeface="Arial" charset="0"/>
            </a:endParaRPr>
          </a:p>
          <a:p>
            <a:pPr lvl="1" algn="just" eaLnBrk="1" hangingPunct="1">
              <a:lnSpc>
                <a:spcPct val="80000"/>
              </a:lnSpc>
            </a:pPr>
            <a:r>
              <a:rPr lang="es-ES" dirty="0" smtClean="0">
                <a:latin typeface="Arial" charset="0"/>
                <a:cs typeface="Arial" charset="0"/>
              </a:rPr>
              <a:t>Su trabajo se centraba en la descripción de los rasgos físicos de los descendientes (una variable) a partir de los de sus padres (otra variable).		</a:t>
            </a:r>
          </a:p>
        </p:txBody>
      </p:sp>
      <p:pic>
        <p:nvPicPr>
          <p:cNvPr id="51204" name="Picture 4" descr="aged-75"/>
          <p:cNvPicPr>
            <a:picLocks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7031038" y="1219200"/>
            <a:ext cx="1909762" cy="3024188"/>
          </a:xfrm>
          <a:noFill/>
          <a:ln>
            <a:miter lim="800000"/>
            <a:headEnd/>
            <a:tailEnd/>
          </a:ln>
        </p:spPr>
      </p:pic>
      <p:sp>
        <p:nvSpPr>
          <p:cNvPr id="51205" name="Text Box 5"/>
          <p:cNvSpPr txBox="1">
            <a:spLocks noChangeArrowheads="1"/>
          </p:cNvSpPr>
          <p:nvPr/>
        </p:nvSpPr>
        <p:spPr bwMode="auto">
          <a:xfrm>
            <a:off x="7339013" y="4371975"/>
            <a:ext cx="1423987" cy="747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987425"/>
            <a:r>
              <a:rPr lang="es-ES" sz="1500"/>
              <a:t>Francis Galton</a:t>
            </a:r>
          </a:p>
          <a:p>
            <a:pPr defTabSz="987425">
              <a:buFontTx/>
              <a:buChar char="•"/>
            </a:pPr>
            <a:endParaRPr lang="es-ES" sz="1300"/>
          </a:p>
          <a:p>
            <a:pPr defTabSz="987425">
              <a:buFontTx/>
              <a:buChar char="•"/>
            </a:pPr>
            <a:endParaRPr lang="es-ES" sz="1500"/>
          </a:p>
        </p:txBody>
      </p:sp>
      <p:sp>
        <p:nvSpPr>
          <p:cNvPr id="2054" name="1 Marcador de número de diapositiva"/>
          <p:cNvSpPr>
            <a:spLocks noGrp="1"/>
          </p:cNvSpPr>
          <p:nvPr>
            <p:ph type="sldNum" sz="quarter" idx="12"/>
          </p:nvPr>
        </p:nvSpPr>
        <p:spPr>
          <a:ln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fld id="{EB2F5BCB-67AD-4075-B503-C6225178112D}" type="slidenum">
              <a:rPr lang="es-MX"/>
              <a:pPr>
                <a:defRPr/>
              </a:pPr>
              <a:t>14</a:t>
            </a:fld>
            <a:endParaRPr lang="es-MX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63575" y="490538"/>
            <a:ext cx="8229600" cy="1066800"/>
          </a:xfr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eaLnBrk="1" hangingPunct="1">
              <a:defRPr/>
            </a:pPr>
            <a:r>
              <a:rPr lang="es-ES" cap="small" dirty="0" smtClean="0"/>
              <a:t>Regresión</a:t>
            </a:r>
            <a:r>
              <a:rPr lang="es-ES_tradnl" cap="small" dirty="0" smtClean="0"/>
              <a:t> Lineal</a:t>
            </a:r>
            <a:endParaRPr lang="es-ES" cap="small" dirty="0" smtClean="0"/>
          </a:p>
        </p:txBody>
      </p:sp>
      <p:sp>
        <p:nvSpPr>
          <p:cNvPr id="52227" name="Rectangle 3"/>
          <p:cNvSpPr>
            <a:spLocks noGrp="1" noChangeArrowheads="1"/>
          </p:cNvSpPr>
          <p:nvPr>
            <p:ph type="body" sz="half" idx="1"/>
          </p:nvPr>
        </p:nvSpPr>
        <p:spPr bwMode="auto">
          <a:xfrm>
            <a:off x="544513" y="1381125"/>
            <a:ext cx="8204200" cy="5400675"/>
          </a:xfr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lvl="1" indent="0" algn="just" eaLnBrk="1" hangingPunct="1">
              <a:lnSpc>
                <a:spcPct val="80000"/>
              </a:lnSpc>
              <a:buFont typeface="Arial" charset="0"/>
              <a:buNone/>
              <a:defRPr/>
            </a:pPr>
            <a:r>
              <a:rPr lang="es-ES" dirty="0" smtClean="0">
                <a:solidFill>
                  <a:srgbClr val="0066FF"/>
                </a:solidFill>
                <a:latin typeface="Arial" pitchFamily="34" charset="0"/>
                <a:cs typeface="Arial" pitchFamily="34" charset="0"/>
              </a:rPr>
              <a:t>Pearson</a:t>
            </a:r>
            <a:r>
              <a:rPr lang="es-ES" dirty="0" smtClean="0">
                <a:latin typeface="Arial" pitchFamily="34" charset="0"/>
                <a:cs typeface="Arial" pitchFamily="34" charset="0"/>
              </a:rPr>
              <a:t> (un amigo suyo) realizó un estudio con más de 1000 registros de grupos familiares observando una relación del tipo:</a:t>
            </a:r>
          </a:p>
          <a:p>
            <a:pPr lvl="2" algn="just" eaLnBrk="1" hangingPunct="1">
              <a:lnSpc>
                <a:spcPct val="80000"/>
              </a:lnSpc>
              <a:defRPr/>
            </a:pPr>
            <a:r>
              <a:rPr lang="es-ES" sz="2800" dirty="0" smtClean="0">
                <a:latin typeface="Arial" pitchFamily="34" charset="0"/>
                <a:cs typeface="Arial" pitchFamily="34" charset="0"/>
              </a:rPr>
              <a:t>Altura del hijo = 85cm + </a:t>
            </a:r>
            <a:r>
              <a:rPr lang="es-ES" sz="2800" b="1" dirty="0" smtClean="0">
                <a:solidFill>
                  <a:srgbClr val="CC3300"/>
                </a:solidFill>
                <a:latin typeface="Arial" pitchFamily="34" charset="0"/>
                <a:cs typeface="Arial" pitchFamily="34" charset="0"/>
              </a:rPr>
              <a:t>0,5</a:t>
            </a:r>
            <a:r>
              <a:rPr lang="es-ES" sz="2800" dirty="0" smtClean="0">
                <a:latin typeface="Arial" pitchFamily="34" charset="0"/>
                <a:cs typeface="Arial" pitchFamily="34" charset="0"/>
              </a:rPr>
              <a:t> •</a:t>
            </a:r>
            <a:r>
              <a:rPr lang="es-ES_tradnl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2800" dirty="0" smtClean="0">
                <a:latin typeface="Arial" pitchFamily="34" charset="0"/>
                <a:cs typeface="Arial" pitchFamily="34" charset="0"/>
              </a:rPr>
              <a:t>altura del padre  (aprox.)</a:t>
            </a:r>
          </a:p>
          <a:p>
            <a:pPr lvl="2" algn="just" eaLnBrk="1" hangingPunct="1">
              <a:lnSpc>
                <a:spcPct val="80000"/>
              </a:lnSpc>
              <a:defRPr/>
            </a:pPr>
            <a:endParaRPr lang="es-ES" sz="2800" dirty="0" smtClean="0">
              <a:latin typeface="Arial" pitchFamily="34" charset="0"/>
              <a:cs typeface="Arial" pitchFamily="34" charset="0"/>
            </a:endParaRPr>
          </a:p>
          <a:p>
            <a:pPr marL="82550" lvl="2" indent="-82550" algn="just" eaLnBrk="1" hangingPunct="1">
              <a:lnSpc>
                <a:spcPct val="80000"/>
              </a:lnSpc>
              <a:buFont typeface="Arial" charset="0"/>
              <a:buNone/>
              <a:defRPr/>
            </a:pPr>
            <a:r>
              <a:rPr lang="es-E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2800" dirty="0" smtClean="0">
                <a:solidFill>
                  <a:srgbClr val="0066FF"/>
                </a:solidFill>
                <a:latin typeface="Arial" pitchFamily="34" charset="0"/>
                <a:cs typeface="Arial" pitchFamily="34" charset="0"/>
              </a:rPr>
              <a:t>Conclusión:</a:t>
            </a:r>
            <a:r>
              <a:rPr lang="es-ES" sz="2800" dirty="0" smtClean="0">
                <a:latin typeface="Arial" pitchFamily="34" charset="0"/>
                <a:cs typeface="Arial" pitchFamily="34" charset="0"/>
              </a:rPr>
              <a:t> los padres muy altos tienen tendencia a tener hijos que heredan parte de esta altura, aunque tienen tendencia a acercarse (</a:t>
            </a:r>
            <a:r>
              <a:rPr lang="es-ES" sz="2800" i="1" dirty="0" smtClean="0">
                <a:latin typeface="Arial" pitchFamily="34" charset="0"/>
                <a:cs typeface="Arial" pitchFamily="34" charset="0"/>
              </a:rPr>
              <a:t>regresar</a:t>
            </a:r>
            <a:r>
              <a:rPr lang="es-ES" sz="2800" dirty="0" smtClean="0">
                <a:latin typeface="Arial" pitchFamily="34" charset="0"/>
                <a:cs typeface="Arial" pitchFamily="34" charset="0"/>
              </a:rPr>
              <a:t>) a la media. Lo mismo puede decirse de los padres muy bajos.</a:t>
            </a:r>
          </a:p>
          <a:p>
            <a:pPr algn="just" eaLnBrk="1" hangingPunct="1">
              <a:lnSpc>
                <a:spcPct val="80000"/>
              </a:lnSpc>
              <a:defRPr/>
            </a:pPr>
            <a:r>
              <a:rPr lang="es-ES" sz="2800" dirty="0" smtClean="0">
                <a:latin typeface="Arial" pitchFamily="34" charset="0"/>
                <a:cs typeface="Arial" pitchFamily="34" charset="0"/>
              </a:rPr>
              <a:t>Hoy en día el sentido de regresión es el de </a:t>
            </a:r>
            <a:r>
              <a:rPr lang="es-ES" sz="2800" dirty="0" smtClean="0">
                <a:solidFill>
                  <a:srgbClr val="CC3300"/>
                </a:solidFill>
                <a:latin typeface="Arial" pitchFamily="34" charset="0"/>
                <a:cs typeface="Arial" pitchFamily="34" charset="0"/>
              </a:rPr>
              <a:t>predicción de una medida basándonos en el conocimiento de otra</a:t>
            </a:r>
            <a:r>
              <a:rPr lang="es-ES" sz="2800" dirty="0" smtClean="0">
                <a:latin typeface="Arial" pitchFamily="34" charset="0"/>
                <a:cs typeface="Arial" pitchFamily="34" charset="0"/>
              </a:rPr>
              <a:t>.</a:t>
            </a:r>
          </a:p>
        </p:txBody>
      </p:sp>
      <p:sp>
        <p:nvSpPr>
          <p:cNvPr id="2054" name="1 Marcador de número de diapositiva"/>
          <p:cNvSpPr>
            <a:spLocks noGrp="1"/>
          </p:cNvSpPr>
          <p:nvPr>
            <p:ph type="sldNum" sz="quarter" idx="12"/>
          </p:nvPr>
        </p:nvSpPr>
        <p:spPr>
          <a:ln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fld id="{50A69ABA-323C-4C37-AE3C-7C3E9541A67F}" type="slidenum">
              <a:rPr lang="es-MX"/>
              <a:pPr>
                <a:defRPr/>
              </a:pPr>
              <a:t>15</a:t>
            </a:fld>
            <a:endParaRPr lang="es-MX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63575" y="539750"/>
            <a:ext cx="8229600" cy="585788"/>
          </a:xfr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eaLnBrk="1" hangingPunct="1">
              <a:defRPr/>
            </a:pPr>
            <a:r>
              <a:rPr lang="es-ES" cap="small" dirty="0" smtClean="0"/>
              <a:t>Regresión</a:t>
            </a:r>
            <a:r>
              <a:rPr lang="es-ES_tradnl" cap="small" dirty="0" smtClean="0"/>
              <a:t> lineal simple</a:t>
            </a:r>
            <a:endParaRPr lang="es-ES" cap="small" dirty="0" smtClean="0"/>
          </a:p>
        </p:txBody>
      </p:sp>
      <p:sp>
        <p:nvSpPr>
          <p:cNvPr id="532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00113" y="1462088"/>
            <a:ext cx="7559675" cy="5351462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just" eaLnBrk="1" hangingPunct="1">
              <a:lnSpc>
                <a:spcPct val="90000"/>
              </a:lnSpc>
            </a:pPr>
            <a:r>
              <a:rPr lang="es-ES" sz="2800" smtClean="0">
                <a:latin typeface="Arial" charset="0"/>
                <a:cs typeface="Arial" charset="0"/>
              </a:rPr>
              <a:t>El análisis de regresión sirve para predecir una medida en función de otra medida (o varias</a:t>
            </a:r>
            <a:r>
              <a:rPr lang="es-ES_tradnl" sz="2800" smtClean="0">
                <a:latin typeface="Arial" charset="0"/>
                <a:cs typeface="Arial" charset="0"/>
              </a:rPr>
              <a:t>: regresión múltiple</a:t>
            </a:r>
            <a:r>
              <a:rPr lang="es-ES" sz="2800" smtClean="0">
                <a:latin typeface="Arial" charset="0"/>
                <a:cs typeface="Arial" charset="0"/>
              </a:rPr>
              <a:t>).</a:t>
            </a:r>
            <a:endParaRPr lang="es-ES_tradnl" sz="2800" smtClean="0">
              <a:latin typeface="Arial" charset="0"/>
              <a:cs typeface="Arial" charset="0"/>
            </a:endParaRPr>
          </a:p>
          <a:p>
            <a:pPr lvl="1" algn="just" eaLnBrk="1" hangingPunct="1">
              <a:lnSpc>
                <a:spcPct val="90000"/>
              </a:lnSpc>
            </a:pPr>
            <a:r>
              <a:rPr lang="es-ES" smtClean="0">
                <a:latin typeface="Arial" charset="0"/>
                <a:cs typeface="Arial" charset="0"/>
              </a:rPr>
              <a:t>Y = </a:t>
            </a:r>
            <a:r>
              <a:rPr lang="es-ES" b="1" smtClean="0">
                <a:latin typeface="Arial" charset="0"/>
                <a:cs typeface="Arial" charset="0"/>
              </a:rPr>
              <a:t>Variable dependiente</a:t>
            </a:r>
          </a:p>
          <a:p>
            <a:pPr lvl="2" algn="just" eaLnBrk="1" hangingPunct="1">
              <a:lnSpc>
                <a:spcPct val="90000"/>
              </a:lnSpc>
            </a:pPr>
            <a:r>
              <a:rPr lang="es-ES" sz="2800" smtClean="0">
                <a:latin typeface="Arial" charset="0"/>
                <a:cs typeface="Arial" charset="0"/>
              </a:rPr>
              <a:t>predicha</a:t>
            </a:r>
            <a:r>
              <a:rPr lang="es-ES_tradnl" sz="2800" smtClean="0">
                <a:latin typeface="Arial" charset="0"/>
                <a:cs typeface="Arial" charset="0"/>
              </a:rPr>
              <a:t>, medida, es una variable aleatoria. E</a:t>
            </a:r>
            <a:r>
              <a:rPr lang="es-ES" sz="2800" smtClean="0">
                <a:latin typeface="Arial" charset="0"/>
                <a:cs typeface="Arial" charset="0"/>
              </a:rPr>
              <a:t>xplicada</a:t>
            </a:r>
          </a:p>
          <a:p>
            <a:pPr lvl="1" algn="just" eaLnBrk="1" hangingPunct="1">
              <a:lnSpc>
                <a:spcPct val="90000"/>
              </a:lnSpc>
            </a:pPr>
            <a:r>
              <a:rPr lang="es-ES" smtClean="0">
                <a:latin typeface="Arial" charset="0"/>
                <a:cs typeface="Arial" charset="0"/>
              </a:rPr>
              <a:t>X = </a:t>
            </a:r>
            <a:r>
              <a:rPr lang="es-ES" b="1" smtClean="0">
                <a:latin typeface="Arial" charset="0"/>
                <a:cs typeface="Arial" charset="0"/>
              </a:rPr>
              <a:t>Variable independiente</a:t>
            </a:r>
          </a:p>
          <a:p>
            <a:pPr lvl="2" algn="just" eaLnBrk="1" hangingPunct="1">
              <a:lnSpc>
                <a:spcPct val="90000"/>
              </a:lnSpc>
            </a:pPr>
            <a:r>
              <a:rPr lang="es-ES" sz="2800" smtClean="0">
                <a:latin typeface="Arial" charset="0"/>
                <a:cs typeface="Arial" charset="0"/>
              </a:rPr>
              <a:t>predictora</a:t>
            </a:r>
            <a:r>
              <a:rPr lang="es-ES_tradnl" sz="2800" smtClean="0">
                <a:latin typeface="Arial" charset="0"/>
                <a:cs typeface="Arial" charset="0"/>
              </a:rPr>
              <a:t>, controlada, no es una variable aleatoria. E</a:t>
            </a:r>
            <a:r>
              <a:rPr lang="es-ES" sz="2800" smtClean="0">
                <a:latin typeface="Arial" charset="0"/>
                <a:cs typeface="Arial" charset="0"/>
              </a:rPr>
              <a:t>xplicativa</a:t>
            </a:r>
          </a:p>
        </p:txBody>
      </p:sp>
      <p:sp>
        <p:nvSpPr>
          <p:cNvPr id="16388" name="1 Marcador de número de diapositiva"/>
          <p:cNvSpPr>
            <a:spLocks noGrp="1"/>
          </p:cNvSpPr>
          <p:nvPr>
            <p:ph type="sldNum" sz="quarter" idx="12"/>
          </p:nvPr>
        </p:nvSpPr>
        <p:spPr>
          <a:ln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fld id="{F4C8DC45-B456-4829-94B4-B2A32454E220}" type="slidenum">
              <a:rPr lang="es-MX"/>
              <a:pPr>
                <a:defRPr/>
              </a:pPr>
              <a:t>16</a:t>
            </a:fld>
            <a:endParaRPr lang="es-MX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63575" y="539750"/>
            <a:ext cx="8229600" cy="585788"/>
          </a:xfr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eaLnBrk="1" hangingPunct="1">
              <a:defRPr/>
            </a:pPr>
            <a:r>
              <a:rPr lang="es-ES" cap="small" dirty="0" smtClean="0"/>
              <a:t>Regresión</a:t>
            </a:r>
            <a:r>
              <a:rPr lang="es-ES_tradnl" cap="small" dirty="0" smtClean="0"/>
              <a:t> lineal simple</a:t>
            </a:r>
            <a:endParaRPr lang="es-ES" cap="small" dirty="0" smtClean="0"/>
          </a:p>
        </p:txBody>
      </p:sp>
      <p:sp>
        <p:nvSpPr>
          <p:cNvPr id="542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00113" y="1462088"/>
            <a:ext cx="7559675" cy="5351462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just" eaLnBrk="1" hangingPunct="1">
              <a:lnSpc>
                <a:spcPct val="90000"/>
              </a:lnSpc>
            </a:pPr>
            <a:r>
              <a:rPr lang="es-ES" sz="2800" smtClean="0">
                <a:latin typeface="Arial" charset="0"/>
                <a:cs typeface="Arial" charset="0"/>
              </a:rPr>
              <a:t>El análisis de regresión sirve para predecir una medida en función de otra medida (o varias</a:t>
            </a:r>
            <a:r>
              <a:rPr lang="es-ES_tradnl" sz="2800" smtClean="0">
                <a:latin typeface="Arial" charset="0"/>
                <a:cs typeface="Arial" charset="0"/>
              </a:rPr>
              <a:t>: regresión múltiple</a:t>
            </a:r>
            <a:r>
              <a:rPr lang="es-ES" sz="2800" smtClean="0">
                <a:latin typeface="Arial" charset="0"/>
                <a:cs typeface="Arial" charset="0"/>
              </a:rPr>
              <a:t>).</a:t>
            </a:r>
            <a:endParaRPr lang="es-ES_tradnl" sz="2800" smtClean="0">
              <a:latin typeface="Arial" charset="0"/>
              <a:cs typeface="Arial" charset="0"/>
            </a:endParaRPr>
          </a:p>
          <a:p>
            <a:pPr lvl="1" algn="just" eaLnBrk="1" hangingPunct="1">
              <a:lnSpc>
                <a:spcPct val="90000"/>
              </a:lnSpc>
            </a:pPr>
            <a:r>
              <a:rPr lang="es-ES" smtClean="0">
                <a:latin typeface="Arial" charset="0"/>
                <a:cs typeface="Arial" charset="0"/>
              </a:rPr>
              <a:t>¿Es posible descubrir una relación?</a:t>
            </a:r>
          </a:p>
          <a:p>
            <a:pPr lvl="2" algn="just" eaLnBrk="1" hangingPunct="1">
              <a:lnSpc>
                <a:spcPct val="90000"/>
              </a:lnSpc>
            </a:pPr>
            <a:r>
              <a:rPr lang="es-ES" sz="2800" smtClean="0">
                <a:latin typeface="Arial" charset="0"/>
                <a:cs typeface="Arial" charset="0"/>
              </a:rPr>
              <a:t> Y = f(X) + error</a:t>
            </a:r>
          </a:p>
          <a:p>
            <a:pPr lvl="3" algn="just" eaLnBrk="1" hangingPunct="1">
              <a:lnSpc>
                <a:spcPct val="90000"/>
              </a:lnSpc>
            </a:pPr>
            <a:r>
              <a:rPr lang="es-ES" sz="2800" smtClean="0">
                <a:latin typeface="Arial" charset="0"/>
                <a:cs typeface="Arial" charset="0"/>
              </a:rPr>
              <a:t>f es una función de un tipo determinado</a:t>
            </a:r>
          </a:p>
          <a:p>
            <a:pPr lvl="3" algn="just" eaLnBrk="1" hangingPunct="1">
              <a:lnSpc>
                <a:spcPct val="90000"/>
              </a:lnSpc>
            </a:pPr>
            <a:r>
              <a:rPr lang="es-ES" sz="2800" smtClean="0">
                <a:latin typeface="Arial" charset="0"/>
                <a:cs typeface="Arial" charset="0"/>
              </a:rPr>
              <a:t>el error es aleatorio, pequeño, y no depende de X</a:t>
            </a:r>
          </a:p>
          <a:p>
            <a:pPr lvl="3" algn="just" eaLnBrk="1" hangingPunct="1">
              <a:lnSpc>
                <a:spcPct val="90000"/>
              </a:lnSpc>
            </a:pPr>
            <a:endParaRPr lang="es-ES" sz="2800" smtClean="0">
              <a:latin typeface="Arial" charset="0"/>
              <a:cs typeface="Arial" charset="0"/>
            </a:endParaRPr>
          </a:p>
        </p:txBody>
      </p:sp>
      <p:sp>
        <p:nvSpPr>
          <p:cNvPr id="16388" name="1 Marcador de número de diapositiva"/>
          <p:cNvSpPr>
            <a:spLocks noGrp="1"/>
          </p:cNvSpPr>
          <p:nvPr>
            <p:ph type="sldNum" sz="quarter" idx="12"/>
          </p:nvPr>
        </p:nvSpPr>
        <p:spPr>
          <a:ln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fld id="{0E144D33-07D8-4981-A6D5-533B94756FA2}" type="slidenum">
              <a:rPr lang="es-MX"/>
              <a:pPr>
                <a:defRPr/>
              </a:pPr>
              <a:t>17</a:t>
            </a:fld>
            <a:endParaRPr lang="es-MX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0" y="500063"/>
            <a:ext cx="8893175" cy="696912"/>
          </a:xfr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eaLnBrk="1" hangingPunct="1">
              <a:defRPr/>
            </a:pPr>
            <a:r>
              <a:rPr lang="es-ES" sz="4000" cap="small" dirty="0" smtClean="0"/>
              <a:t>Modelo de regresión lineal simple</a:t>
            </a:r>
          </a:p>
        </p:txBody>
      </p:sp>
      <p:sp>
        <p:nvSpPr>
          <p:cNvPr id="552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00113" y="1431925"/>
            <a:ext cx="7859712" cy="5653088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69888" indent="-369888" algn="just" defTabSz="987425" eaLnBrk="1" hangingPunct="1"/>
            <a:r>
              <a:rPr lang="es-ES" sz="2800" smtClean="0">
                <a:latin typeface="Arial" charset="0"/>
                <a:cs typeface="Arial" charset="0"/>
              </a:rPr>
              <a:t>En el modelo de </a:t>
            </a:r>
            <a:r>
              <a:rPr lang="es-ES" sz="2800" smtClean="0">
                <a:solidFill>
                  <a:srgbClr val="CC3300"/>
                </a:solidFill>
                <a:latin typeface="Arial" charset="0"/>
                <a:cs typeface="Arial" charset="0"/>
              </a:rPr>
              <a:t>regresión lineal simple</a:t>
            </a:r>
            <a:r>
              <a:rPr lang="es-ES" sz="2800" smtClean="0">
                <a:latin typeface="Arial" charset="0"/>
                <a:cs typeface="Arial" charset="0"/>
              </a:rPr>
              <a:t>, dado dos variables</a:t>
            </a:r>
          </a:p>
          <a:p>
            <a:pPr marL="801688" lvl="1" indent="-307975" algn="just" defTabSz="987425" eaLnBrk="1" hangingPunct="1"/>
            <a:r>
              <a:rPr lang="es-ES" smtClean="0">
                <a:latin typeface="Arial" charset="0"/>
                <a:cs typeface="Arial" charset="0"/>
              </a:rPr>
              <a:t>Y (dependiente)</a:t>
            </a:r>
          </a:p>
          <a:p>
            <a:pPr marL="801688" lvl="1" indent="-307975" algn="just" defTabSz="987425" eaLnBrk="1" hangingPunct="1"/>
            <a:r>
              <a:rPr lang="es-ES" smtClean="0">
                <a:latin typeface="Arial" charset="0"/>
                <a:cs typeface="Arial" charset="0"/>
              </a:rPr>
              <a:t>X (independiente, explicativa)</a:t>
            </a:r>
          </a:p>
          <a:p>
            <a:pPr marL="369888" indent="-369888" algn="just" defTabSz="987425" eaLnBrk="1" hangingPunct="1"/>
            <a:r>
              <a:rPr lang="es-ES" sz="2800" smtClean="0">
                <a:latin typeface="Arial" charset="0"/>
                <a:cs typeface="Arial" charset="0"/>
              </a:rPr>
              <a:t>buscamos encontrar una función de X </a:t>
            </a:r>
            <a:r>
              <a:rPr lang="es-ES" sz="2800" i="1" smtClean="0">
                <a:solidFill>
                  <a:srgbClr val="0066FF"/>
                </a:solidFill>
                <a:latin typeface="Arial" charset="0"/>
                <a:cs typeface="Arial" charset="0"/>
              </a:rPr>
              <a:t>muy simple (lineal)</a:t>
            </a:r>
            <a:r>
              <a:rPr lang="es-ES" sz="2800" smtClean="0">
                <a:latin typeface="Arial" charset="0"/>
                <a:cs typeface="Arial" charset="0"/>
              </a:rPr>
              <a:t> que nos permita aproximar Y mediante</a:t>
            </a:r>
          </a:p>
          <a:p>
            <a:pPr marL="801688" lvl="1" indent="-307975" algn="just" defTabSz="987425" eaLnBrk="1" hangingPunct="1"/>
            <a:r>
              <a:rPr lang="es-ES" smtClean="0">
                <a:solidFill>
                  <a:srgbClr val="CC3300"/>
                </a:solidFill>
                <a:latin typeface="Arial" charset="0"/>
                <a:cs typeface="Arial" charset="0"/>
              </a:rPr>
              <a:t>Ŷ = b</a:t>
            </a:r>
            <a:r>
              <a:rPr lang="es-ES" baseline="-25000" smtClean="0">
                <a:solidFill>
                  <a:srgbClr val="CC3300"/>
                </a:solidFill>
                <a:latin typeface="Arial" charset="0"/>
                <a:cs typeface="Arial" charset="0"/>
              </a:rPr>
              <a:t>0</a:t>
            </a:r>
            <a:r>
              <a:rPr lang="es-ES" smtClean="0">
                <a:solidFill>
                  <a:srgbClr val="CC3300"/>
                </a:solidFill>
                <a:latin typeface="Arial" charset="0"/>
                <a:cs typeface="Arial" charset="0"/>
              </a:rPr>
              <a:t> + b</a:t>
            </a:r>
            <a:r>
              <a:rPr lang="es-ES" baseline="-25000" smtClean="0">
                <a:solidFill>
                  <a:srgbClr val="CC3300"/>
                </a:solidFill>
                <a:latin typeface="Arial" charset="0"/>
                <a:cs typeface="Arial" charset="0"/>
              </a:rPr>
              <a:t>1</a:t>
            </a:r>
            <a:r>
              <a:rPr lang="es-ES" smtClean="0">
                <a:solidFill>
                  <a:srgbClr val="CC3300"/>
                </a:solidFill>
                <a:latin typeface="Arial" charset="0"/>
                <a:cs typeface="Arial" charset="0"/>
              </a:rPr>
              <a:t>X</a:t>
            </a:r>
          </a:p>
          <a:p>
            <a:pPr marL="1235075" lvl="2" indent="-247650" algn="just" defTabSz="987425" eaLnBrk="1" hangingPunct="1"/>
            <a:r>
              <a:rPr lang="es-ES" sz="2800" smtClean="0">
                <a:solidFill>
                  <a:srgbClr val="CC3300"/>
                </a:solidFill>
                <a:latin typeface="Arial" charset="0"/>
                <a:cs typeface="Arial" charset="0"/>
              </a:rPr>
              <a:t>b</a:t>
            </a:r>
            <a:r>
              <a:rPr lang="es-ES" sz="2800" baseline="-25000" smtClean="0">
                <a:solidFill>
                  <a:srgbClr val="CC3300"/>
                </a:solidFill>
                <a:latin typeface="Arial" charset="0"/>
                <a:cs typeface="Arial" charset="0"/>
              </a:rPr>
              <a:t>0</a:t>
            </a:r>
            <a:r>
              <a:rPr lang="es-ES" sz="2800" smtClean="0">
                <a:latin typeface="Arial" charset="0"/>
                <a:cs typeface="Arial" charset="0"/>
              </a:rPr>
              <a:t> </a:t>
            </a:r>
            <a:r>
              <a:rPr lang="es-ES" sz="2800" smtClean="0">
                <a:solidFill>
                  <a:srgbClr val="339933"/>
                </a:solidFill>
                <a:latin typeface="Arial" charset="0"/>
                <a:cs typeface="Arial" charset="0"/>
              </a:rPr>
              <a:t>(ordenada en el origen, constante)</a:t>
            </a:r>
          </a:p>
          <a:p>
            <a:pPr marL="1235075" lvl="2" indent="-247650" algn="just" defTabSz="987425" eaLnBrk="1" hangingPunct="1"/>
            <a:r>
              <a:rPr lang="es-ES" sz="2800" smtClean="0">
                <a:solidFill>
                  <a:srgbClr val="CC3300"/>
                </a:solidFill>
                <a:latin typeface="Arial" charset="0"/>
                <a:cs typeface="Arial" charset="0"/>
              </a:rPr>
              <a:t>b</a:t>
            </a:r>
            <a:r>
              <a:rPr lang="es-ES" sz="2800" baseline="-25000" smtClean="0">
                <a:solidFill>
                  <a:srgbClr val="CC3300"/>
                </a:solidFill>
                <a:latin typeface="Arial" charset="0"/>
                <a:cs typeface="Arial" charset="0"/>
              </a:rPr>
              <a:t>1</a:t>
            </a:r>
            <a:r>
              <a:rPr lang="es-ES" sz="2800" smtClean="0">
                <a:latin typeface="Arial" charset="0"/>
                <a:cs typeface="Arial" charset="0"/>
              </a:rPr>
              <a:t> </a:t>
            </a:r>
            <a:r>
              <a:rPr lang="es-ES" sz="2800" smtClean="0">
                <a:solidFill>
                  <a:srgbClr val="339933"/>
                </a:solidFill>
                <a:latin typeface="Arial" charset="0"/>
                <a:cs typeface="Arial" charset="0"/>
              </a:rPr>
              <a:t>(pendiente de la recta)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00113" y="1431925"/>
            <a:ext cx="7859712" cy="3005138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1235075" lvl="2" indent="-247650" algn="just" defTabSz="987425" eaLnBrk="1" hangingPunct="1"/>
            <a:endParaRPr lang="es-ES" sz="2800" smtClean="0">
              <a:solidFill>
                <a:srgbClr val="339933"/>
              </a:solidFill>
              <a:latin typeface="Arial" charset="0"/>
              <a:cs typeface="Arial" charset="0"/>
            </a:endParaRPr>
          </a:p>
          <a:p>
            <a:pPr marL="369888" indent="-369888" algn="just" defTabSz="987425" eaLnBrk="1" hangingPunct="1"/>
            <a:r>
              <a:rPr lang="es-ES" sz="2800" smtClean="0">
                <a:latin typeface="Arial" charset="0"/>
                <a:cs typeface="Arial" charset="0"/>
              </a:rPr>
              <a:t>Y e Ŷ rara vez coincidirán por muy bueno que sea el modelo de regresión. A la cantidad</a:t>
            </a:r>
          </a:p>
          <a:p>
            <a:pPr marL="801688" lvl="1" indent="-307975" algn="just" defTabSz="987425" eaLnBrk="1" hangingPunct="1"/>
            <a:r>
              <a:rPr lang="es-ES" smtClean="0">
                <a:latin typeface="Arial" charset="0"/>
                <a:cs typeface="Arial" charset="0"/>
              </a:rPr>
              <a:t> </a:t>
            </a:r>
            <a:r>
              <a:rPr lang="es-ES" smtClean="0">
                <a:solidFill>
                  <a:srgbClr val="CC3300"/>
                </a:solidFill>
                <a:latin typeface="Arial" charset="0"/>
                <a:cs typeface="Arial" charset="0"/>
              </a:rPr>
              <a:t>e</a:t>
            </a:r>
            <a:r>
              <a:rPr lang="es-ES_tradnl" smtClean="0">
                <a:solidFill>
                  <a:srgbClr val="CC3300"/>
                </a:solidFill>
                <a:latin typeface="Arial" charset="0"/>
                <a:cs typeface="Arial" charset="0"/>
              </a:rPr>
              <a:t> </a:t>
            </a:r>
            <a:r>
              <a:rPr lang="es-ES" smtClean="0">
                <a:solidFill>
                  <a:srgbClr val="CC3300"/>
                </a:solidFill>
                <a:latin typeface="Arial" charset="0"/>
                <a:cs typeface="Arial" charset="0"/>
              </a:rPr>
              <a:t>=</a:t>
            </a:r>
            <a:r>
              <a:rPr lang="es-ES_tradnl" smtClean="0">
                <a:solidFill>
                  <a:srgbClr val="CC3300"/>
                </a:solidFill>
                <a:latin typeface="Arial" charset="0"/>
                <a:cs typeface="Arial" charset="0"/>
              </a:rPr>
              <a:t> </a:t>
            </a:r>
            <a:r>
              <a:rPr lang="es-ES" smtClean="0">
                <a:solidFill>
                  <a:srgbClr val="CC3300"/>
                </a:solidFill>
                <a:latin typeface="Arial" charset="0"/>
                <a:cs typeface="Arial" charset="0"/>
              </a:rPr>
              <a:t>Y-Ŷ</a:t>
            </a:r>
            <a:r>
              <a:rPr lang="es-ES" smtClean="0">
                <a:latin typeface="Arial" charset="0"/>
                <a:cs typeface="Arial" charset="0"/>
              </a:rPr>
              <a:t> se le denomina </a:t>
            </a:r>
            <a:r>
              <a:rPr lang="es-ES" smtClean="0">
                <a:solidFill>
                  <a:srgbClr val="CC3300"/>
                </a:solidFill>
                <a:latin typeface="Arial" charset="0"/>
                <a:cs typeface="Arial" charset="0"/>
              </a:rPr>
              <a:t>residuo</a:t>
            </a:r>
            <a:r>
              <a:rPr lang="es-ES" smtClean="0">
                <a:latin typeface="Arial" charset="0"/>
                <a:cs typeface="Arial" charset="0"/>
              </a:rPr>
              <a:t> o </a:t>
            </a:r>
            <a:r>
              <a:rPr lang="es-ES" smtClean="0">
                <a:solidFill>
                  <a:srgbClr val="CC3300"/>
                </a:solidFill>
                <a:latin typeface="Arial" charset="0"/>
                <a:cs typeface="Arial" charset="0"/>
              </a:rPr>
              <a:t>error residual</a:t>
            </a:r>
            <a:r>
              <a:rPr lang="es-ES" smtClean="0">
                <a:latin typeface="Arial" charset="0"/>
                <a:cs typeface="Arial" charset="0"/>
              </a:rPr>
              <a:t>.</a:t>
            </a:r>
          </a:p>
        </p:txBody>
      </p:sp>
      <p:sp>
        <p:nvSpPr>
          <p:cNvPr id="55299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0" y="500063"/>
            <a:ext cx="8893175" cy="696912"/>
          </a:xfr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eaLnBrk="1" hangingPunct="1">
              <a:defRPr/>
            </a:pPr>
            <a:r>
              <a:rPr lang="es-ES" sz="4000" cap="small" dirty="0" smtClean="0"/>
              <a:t>Modelo de regresión lineal simple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Text Box 2"/>
          <p:cNvSpPr txBox="1">
            <a:spLocks noChangeArrowheads="1"/>
          </p:cNvSpPr>
          <p:nvPr/>
        </p:nvSpPr>
        <p:spPr bwMode="auto">
          <a:xfrm>
            <a:off x="971550" y="2038350"/>
            <a:ext cx="7200900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es-ES">
                <a:latin typeface="Arial" charset="0"/>
                <a:cs typeface="Arial" charset="0"/>
              </a:rPr>
              <a:t>El estudio de las relaciones de complementariedad y/o dependencia entre 2 o más variables nos permite explicar (deducir) diversas interrogantes cien</a:t>
            </a:r>
            <a:r>
              <a:rPr lang="es-PE">
                <a:latin typeface="Arial" charset="0"/>
                <a:cs typeface="Arial" charset="0"/>
              </a:rPr>
              <a:t>tíficas asociadas a un problema.</a:t>
            </a:r>
          </a:p>
          <a:p>
            <a:pPr algn="just"/>
            <a:r>
              <a:rPr lang="es-PE">
                <a:latin typeface="Arial" charset="0"/>
                <a:cs typeface="Arial" charset="0"/>
              </a:rPr>
              <a:t>La técnica de deducción será importante para determinar la calidad de nuestras conclusiones.</a:t>
            </a:r>
            <a:endParaRPr lang="es-ES">
              <a:latin typeface="Arial" charset="0"/>
              <a:cs typeface="Arial" charset="0"/>
            </a:endParaRPr>
          </a:p>
        </p:txBody>
      </p:sp>
      <p:sp>
        <p:nvSpPr>
          <p:cNvPr id="40963" name="Text Box 2"/>
          <p:cNvSpPr txBox="1">
            <a:spLocks noChangeArrowheads="1"/>
          </p:cNvSpPr>
          <p:nvPr/>
        </p:nvSpPr>
        <p:spPr bwMode="auto">
          <a:xfrm>
            <a:off x="431800" y="500063"/>
            <a:ext cx="8604250" cy="76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 sz="4400">
                <a:latin typeface="Arial" charset="0"/>
                <a:cs typeface="Arial" charset="0"/>
              </a:rPr>
              <a:t>RELACI</a:t>
            </a:r>
            <a:r>
              <a:rPr lang="es-PE" sz="4400">
                <a:latin typeface="Arial" charset="0"/>
                <a:cs typeface="Arial" charset="0"/>
              </a:rPr>
              <a:t>ÓN ENTRE VARIABLES</a:t>
            </a:r>
            <a:endParaRPr lang="es-ES" sz="4400"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9" name="Rectangle 3"/>
          <p:cNvSpPr>
            <a:spLocks noGrp="1" noChangeArrowheads="1"/>
          </p:cNvSpPr>
          <p:nvPr>
            <p:ph type="body" sz="half" idx="1"/>
          </p:nvPr>
        </p:nvSpPr>
        <p:spPr bwMode="auto">
          <a:xfrm>
            <a:off x="450850" y="1223963"/>
            <a:ext cx="8110538" cy="5634037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69888" indent="-369888" defTabSz="987425" eaLnBrk="1" hangingPunct="1"/>
            <a:r>
              <a:rPr lang="es-ES" sz="2000" smtClean="0">
                <a:latin typeface="Arial" charset="0"/>
                <a:cs typeface="Arial" charset="0"/>
              </a:rPr>
              <a:t>El modelo lineal de regresión se construye utilizando la técnica de </a:t>
            </a:r>
            <a:r>
              <a:rPr lang="es-ES" sz="2800" b="1" smtClean="0">
                <a:solidFill>
                  <a:srgbClr val="CC3300"/>
                </a:solidFill>
                <a:latin typeface="Arial" charset="0"/>
                <a:cs typeface="Arial" charset="0"/>
              </a:rPr>
              <a:t>estimación mínimo cuadrática</a:t>
            </a:r>
            <a:r>
              <a:rPr lang="es-ES" sz="2800" b="1" smtClean="0">
                <a:latin typeface="Arial" charset="0"/>
                <a:cs typeface="Arial" charset="0"/>
              </a:rPr>
              <a:t>:</a:t>
            </a:r>
          </a:p>
          <a:p>
            <a:pPr marL="801688" lvl="1" indent="-307975" defTabSz="987425" eaLnBrk="1" hangingPunct="1"/>
            <a:r>
              <a:rPr lang="es-ES" sz="1800" smtClean="0">
                <a:latin typeface="Arial" charset="0"/>
                <a:cs typeface="Arial" charset="0"/>
              </a:rPr>
              <a:t>Buscar b</a:t>
            </a:r>
            <a:r>
              <a:rPr lang="es-ES" sz="1800" baseline="-25000" smtClean="0">
                <a:latin typeface="Arial" charset="0"/>
                <a:cs typeface="Arial" charset="0"/>
              </a:rPr>
              <a:t>0</a:t>
            </a:r>
            <a:r>
              <a:rPr lang="es-ES" sz="1800" smtClean="0">
                <a:latin typeface="Arial" charset="0"/>
                <a:cs typeface="Arial" charset="0"/>
              </a:rPr>
              <a:t>, b</a:t>
            </a:r>
            <a:r>
              <a:rPr lang="es-ES" sz="1800" baseline="-25000" smtClean="0">
                <a:latin typeface="Arial" charset="0"/>
                <a:cs typeface="Arial" charset="0"/>
              </a:rPr>
              <a:t>1</a:t>
            </a:r>
            <a:r>
              <a:rPr lang="es-ES" sz="1800" smtClean="0">
                <a:latin typeface="Arial" charset="0"/>
                <a:cs typeface="Arial" charset="0"/>
              </a:rPr>
              <a:t> de tal manera que se minimice la cantidad</a:t>
            </a:r>
          </a:p>
          <a:p>
            <a:pPr marL="1235075" lvl="2" indent="-247650" defTabSz="987425" eaLnBrk="1" hangingPunct="1"/>
            <a:r>
              <a:rPr lang="es-ES" smtClean="0">
                <a:latin typeface="Arial" charset="0"/>
                <a:cs typeface="Arial" charset="0"/>
              </a:rPr>
              <a:t>Σ</a:t>
            </a:r>
            <a:r>
              <a:rPr lang="es-ES" baseline="-25000" smtClean="0">
                <a:latin typeface="Arial" charset="0"/>
                <a:cs typeface="Arial" charset="0"/>
              </a:rPr>
              <a:t>i</a:t>
            </a:r>
            <a:r>
              <a:rPr lang="es-ES" smtClean="0">
                <a:latin typeface="Arial" charset="0"/>
                <a:cs typeface="Arial" charset="0"/>
              </a:rPr>
              <a:t> e</a:t>
            </a:r>
            <a:r>
              <a:rPr lang="es-ES" baseline="-25000" smtClean="0">
                <a:latin typeface="Arial" charset="0"/>
                <a:cs typeface="Arial" charset="0"/>
              </a:rPr>
              <a:t>i</a:t>
            </a:r>
            <a:r>
              <a:rPr lang="es-ES" baseline="30000" smtClean="0">
                <a:latin typeface="Arial" charset="0"/>
                <a:cs typeface="Arial" charset="0"/>
              </a:rPr>
              <a:t>2</a:t>
            </a:r>
            <a:r>
              <a:rPr lang="es-ES_tradnl" baseline="30000" smtClean="0">
                <a:latin typeface="Arial" charset="0"/>
                <a:cs typeface="Arial" charset="0"/>
              </a:rPr>
              <a:t> </a:t>
            </a:r>
            <a:r>
              <a:rPr lang="es-ES_tradnl" smtClean="0">
                <a:latin typeface="Arial" charset="0"/>
                <a:cs typeface="Arial" charset="0"/>
              </a:rPr>
              <a:t>= </a:t>
            </a:r>
            <a:r>
              <a:rPr lang="es-ES" smtClean="0">
                <a:latin typeface="Arial" charset="0"/>
                <a:cs typeface="Arial" charset="0"/>
              </a:rPr>
              <a:t>Σ</a:t>
            </a:r>
            <a:r>
              <a:rPr lang="es-ES" baseline="-25000" smtClean="0">
                <a:latin typeface="Arial" charset="0"/>
                <a:cs typeface="Arial" charset="0"/>
              </a:rPr>
              <a:t>i</a:t>
            </a:r>
            <a:r>
              <a:rPr lang="es-ES_tradnl" smtClean="0">
                <a:latin typeface="Arial" charset="0"/>
                <a:cs typeface="Arial" charset="0"/>
              </a:rPr>
              <a:t> (</a:t>
            </a:r>
            <a:r>
              <a:rPr lang="es-ES" smtClean="0">
                <a:latin typeface="Arial" charset="0"/>
                <a:cs typeface="Arial" charset="0"/>
              </a:rPr>
              <a:t>Y</a:t>
            </a:r>
            <a:r>
              <a:rPr lang="es-ES_tradnl" baseline="-25000" smtClean="0">
                <a:latin typeface="Arial" charset="0"/>
                <a:cs typeface="Arial" charset="0"/>
              </a:rPr>
              <a:t>i </a:t>
            </a:r>
            <a:r>
              <a:rPr lang="es-ES" smtClean="0">
                <a:latin typeface="Arial" charset="0"/>
                <a:cs typeface="Arial" charset="0"/>
              </a:rPr>
              <a:t>-Ŷ</a:t>
            </a:r>
            <a:r>
              <a:rPr lang="es-ES" sz="1400" smtClean="0">
                <a:latin typeface="Arial" charset="0"/>
                <a:cs typeface="Arial" charset="0"/>
              </a:rPr>
              <a:t> </a:t>
            </a:r>
            <a:r>
              <a:rPr lang="es-ES_tradnl" smtClean="0">
                <a:latin typeface="Arial" charset="0"/>
                <a:cs typeface="Arial" charset="0"/>
              </a:rPr>
              <a:t>)</a:t>
            </a:r>
            <a:r>
              <a:rPr lang="es-ES_tradnl" baseline="30000" smtClean="0">
                <a:latin typeface="Arial" charset="0"/>
                <a:cs typeface="Arial" charset="0"/>
              </a:rPr>
              <a:t>2</a:t>
            </a:r>
            <a:endParaRPr lang="es-ES" sz="4000" baseline="30000" smtClean="0">
              <a:latin typeface="Arial" charset="0"/>
              <a:cs typeface="Arial" charset="0"/>
            </a:endParaRPr>
          </a:p>
          <a:p>
            <a:pPr marL="1235075" lvl="2" indent="-247650" defTabSz="987425" eaLnBrk="1" hangingPunct="1"/>
            <a:endParaRPr lang="es-ES" sz="1600" baseline="30000" smtClean="0">
              <a:latin typeface="Arial" charset="0"/>
              <a:cs typeface="Arial" charset="0"/>
            </a:endParaRPr>
          </a:p>
          <a:p>
            <a:pPr marL="369888" indent="-369888" defTabSz="987425" eaLnBrk="1" hangingPunct="1"/>
            <a:r>
              <a:rPr lang="es-ES" sz="2000" smtClean="0">
                <a:latin typeface="Arial" charset="0"/>
                <a:cs typeface="Arial" charset="0"/>
              </a:rPr>
              <a:t>Se comprueba que para lograr dicho resultado basta con elegir:</a:t>
            </a:r>
          </a:p>
          <a:p>
            <a:pPr marL="369888" indent="-369888" defTabSz="987425" eaLnBrk="1" hangingPunct="1"/>
            <a:endParaRPr lang="es-ES" sz="2000" smtClean="0">
              <a:latin typeface="Arial" charset="0"/>
              <a:cs typeface="Arial" charset="0"/>
            </a:endParaRPr>
          </a:p>
          <a:p>
            <a:pPr marL="369888" indent="-369888" defTabSz="987425" eaLnBrk="1" hangingPunct="1"/>
            <a:endParaRPr lang="es-ES" sz="2000" smtClean="0">
              <a:latin typeface="Arial" charset="0"/>
              <a:cs typeface="Arial" charset="0"/>
            </a:endParaRPr>
          </a:p>
          <a:p>
            <a:pPr marL="369888" indent="-369888" defTabSz="987425" eaLnBrk="1" hangingPunct="1"/>
            <a:endParaRPr lang="es-ES" sz="2000" smtClean="0">
              <a:latin typeface="Arial" charset="0"/>
              <a:cs typeface="Arial" charset="0"/>
            </a:endParaRPr>
          </a:p>
          <a:p>
            <a:pPr marL="369888" indent="-369888" defTabSz="987425" eaLnBrk="1" hangingPunct="1"/>
            <a:endParaRPr lang="es-ES" sz="2000" smtClean="0">
              <a:latin typeface="Arial" charset="0"/>
              <a:cs typeface="Arial" charset="0"/>
            </a:endParaRPr>
          </a:p>
          <a:p>
            <a:pPr marL="369888" indent="-369888" defTabSz="987425" eaLnBrk="1" hangingPunct="1"/>
            <a:r>
              <a:rPr lang="es-ES_tradnl" sz="2000" smtClean="0">
                <a:latin typeface="Arial" charset="0"/>
                <a:cs typeface="Arial" charset="0"/>
              </a:rPr>
              <a:t>La recta de regresión estimada será:</a:t>
            </a:r>
          </a:p>
          <a:p>
            <a:pPr marL="369888" indent="-369888" defTabSz="987425" eaLnBrk="1" hangingPunct="1"/>
            <a:endParaRPr lang="es-ES_tradnl" sz="2000" smtClean="0">
              <a:latin typeface="Arial" charset="0"/>
              <a:cs typeface="Arial" charset="0"/>
            </a:endParaRPr>
          </a:p>
          <a:p>
            <a:pPr marL="369888" indent="-369888" defTabSz="987425" eaLnBrk="1" hangingPunct="1"/>
            <a:r>
              <a:rPr lang="es-ES" sz="2000" smtClean="0">
                <a:latin typeface="Arial" charset="0"/>
                <a:cs typeface="Arial" charset="0"/>
              </a:rPr>
              <a:t>Se obtiene además unas ventajas “de regalo”</a:t>
            </a:r>
            <a:r>
              <a:rPr lang="es-ES_tradnl" sz="2000" smtClean="0">
                <a:latin typeface="Arial" charset="0"/>
                <a:cs typeface="Arial" charset="0"/>
              </a:rPr>
              <a:t>:</a:t>
            </a:r>
            <a:endParaRPr lang="es-ES" sz="2000" smtClean="0">
              <a:latin typeface="Arial" charset="0"/>
              <a:cs typeface="Arial" charset="0"/>
            </a:endParaRPr>
          </a:p>
          <a:p>
            <a:pPr marL="801688" lvl="1" indent="-307975" defTabSz="987425" eaLnBrk="1" hangingPunct="1"/>
            <a:r>
              <a:rPr lang="es-ES" sz="1800" smtClean="0">
                <a:latin typeface="Arial" charset="0"/>
                <a:cs typeface="Arial" charset="0"/>
              </a:rPr>
              <a:t>El </a:t>
            </a:r>
            <a:r>
              <a:rPr lang="es-ES" sz="1800" smtClean="0">
                <a:solidFill>
                  <a:srgbClr val="0066FF"/>
                </a:solidFill>
                <a:latin typeface="Arial" charset="0"/>
                <a:cs typeface="Arial" charset="0"/>
              </a:rPr>
              <a:t>error residual medio es nulo</a:t>
            </a:r>
            <a:r>
              <a:rPr lang="es-ES_tradnl" sz="1800" smtClean="0">
                <a:solidFill>
                  <a:srgbClr val="0066FF"/>
                </a:solidFill>
                <a:latin typeface="Arial" charset="0"/>
                <a:cs typeface="Arial" charset="0"/>
              </a:rPr>
              <a:t>.</a:t>
            </a:r>
            <a:endParaRPr lang="es-ES" sz="1800" smtClean="0">
              <a:solidFill>
                <a:srgbClr val="0066FF"/>
              </a:solidFill>
              <a:latin typeface="Arial" charset="0"/>
              <a:cs typeface="Arial" charset="0"/>
            </a:endParaRPr>
          </a:p>
          <a:p>
            <a:pPr marL="801688" lvl="1" indent="-307975" defTabSz="987425" eaLnBrk="1" hangingPunct="1"/>
            <a:r>
              <a:rPr lang="es-ES" sz="1800" smtClean="0">
                <a:latin typeface="Arial" charset="0"/>
                <a:cs typeface="Arial" charset="0"/>
              </a:rPr>
              <a:t>La </a:t>
            </a:r>
            <a:r>
              <a:rPr lang="es-ES" sz="1800" smtClean="0">
                <a:solidFill>
                  <a:srgbClr val="0066FF"/>
                </a:solidFill>
                <a:latin typeface="Arial" charset="0"/>
                <a:cs typeface="Arial" charset="0"/>
              </a:rPr>
              <a:t>varianza del error residual es mínima</a:t>
            </a:r>
            <a:r>
              <a:rPr lang="es-ES" sz="1800" smtClean="0">
                <a:latin typeface="Arial" charset="0"/>
                <a:cs typeface="Arial" charset="0"/>
              </a:rPr>
              <a:t> para dicha estimación.</a:t>
            </a:r>
          </a:p>
        </p:txBody>
      </p:sp>
      <p:graphicFrame>
        <p:nvGraphicFramePr>
          <p:cNvPr id="26626" name="Object 4"/>
          <p:cNvGraphicFramePr>
            <a:graphicFrameLocks noChangeAspect="1"/>
          </p:cNvGraphicFramePr>
          <p:nvPr>
            <p:ph sz="half" idx="2"/>
          </p:nvPr>
        </p:nvGraphicFramePr>
        <p:xfrm>
          <a:off x="1189038" y="3879850"/>
          <a:ext cx="3248025" cy="800100"/>
        </p:xfrm>
        <a:graphic>
          <a:graphicData uri="http://schemas.openxmlformats.org/presentationml/2006/ole">
            <p:oleObj spid="_x0000_s26626" name="Ecuación" r:id="rId4" imgW="1638300" imgH="457200" progId="Equation.3">
              <p:embed/>
            </p:oleObj>
          </a:graphicData>
        </a:graphic>
      </p:graphicFrame>
      <p:graphicFrame>
        <p:nvGraphicFramePr>
          <p:cNvPr id="26627" name="Object 5"/>
          <p:cNvGraphicFramePr>
            <a:graphicFrameLocks noChangeAspect="1"/>
          </p:cNvGraphicFramePr>
          <p:nvPr/>
        </p:nvGraphicFramePr>
        <p:xfrm>
          <a:off x="7086600" y="3787775"/>
          <a:ext cx="1203325" cy="881063"/>
        </p:xfrm>
        <a:graphic>
          <a:graphicData uri="http://schemas.openxmlformats.org/presentationml/2006/ole">
            <p:oleObj spid="_x0000_s26627" name="Ecuación" r:id="rId5" imgW="583947" imgH="469696" progId="Equation.3">
              <p:embed/>
            </p:oleObj>
          </a:graphicData>
        </a:graphic>
      </p:graphicFrame>
      <p:graphicFrame>
        <p:nvGraphicFramePr>
          <p:cNvPr id="26628" name="Object 6"/>
          <p:cNvGraphicFramePr>
            <a:graphicFrameLocks noChangeAspect="1"/>
          </p:cNvGraphicFramePr>
          <p:nvPr/>
        </p:nvGraphicFramePr>
        <p:xfrm>
          <a:off x="5410200" y="4948238"/>
          <a:ext cx="2895600" cy="536575"/>
        </p:xfrm>
        <a:graphic>
          <a:graphicData uri="http://schemas.openxmlformats.org/presentationml/2006/ole">
            <p:oleObj spid="_x0000_s26628" name="Ecuación" r:id="rId6" imgW="1028254" imgH="215806" progId="Equation.3">
              <p:embed/>
            </p:oleObj>
          </a:graphicData>
        </a:graphic>
      </p:graphicFrame>
      <p:sp>
        <p:nvSpPr>
          <p:cNvPr id="2663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0" y="500063"/>
            <a:ext cx="8893175" cy="696912"/>
          </a:xfr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eaLnBrk="1" hangingPunct="1">
              <a:defRPr/>
            </a:pPr>
            <a:r>
              <a:rPr lang="es-ES" sz="4000" cap="small" dirty="0" smtClean="0"/>
              <a:t>Modelo de regresión lineal simple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0" y="571500"/>
            <a:ext cx="8915400" cy="696913"/>
          </a:xfr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defRPr/>
            </a:pPr>
            <a:r>
              <a:rPr lang="es-ES" sz="3200" cap="small" dirty="0" smtClean="0"/>
              <a:t>¿Cómo medir la bondad de una regresión?</a:t>
            </a:r>
          </a:p>
        </p:txBody>
      </p:sp>
      <p:sp>
        <p:nvSpPr>
          <p:cNvPr id="58371" name="Oval 3"/>
          <p:cNvSpPr>
            <a:spLocks noChangeArrowheads="1"/>
          </p:cNvSpPr>
          <p:nvPr/>
        </p:nvSpPr>
        <p:spPr bwMode="auto">
          <a:xfrm>
            <a:off x="3109913" y="5173663"/>
            <a:ext cx="131762" cy="14287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s-ES"/>
          </a:p>
        </p:txBody>
      </p:sp>
      <p:sp>
        <p:nvSpPr>
          <p:cNvPr id="58372" name="Oval 4"/>
          <p:cNvSpPr>
            <a:spLocks noChangeArrowheads="1"/>
          </p:cNvSpPr>
          <p:nvPr/>
        </p:nvSpPr>
        <p:spPr bwMode="auto">
          <a:xfrm>
            <a:off x="4772025" y="4092575"/>
            <a:ext cx="131763" cy="14287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s-ES"/>
          </a:p>
        </p:txBody>
      </p:sp>
      <p:sp>
        <p:nvSpPr>
          <p:cNvPr id="58373" name="Oval 5"/>
          <p:cNvSpPr>
            <a:spLocks noChangeArrowheads="1"/>
          </p:cNvSpPr>
          <p:nvPr/>
        </p:nvSpPr>
        <p:spPr bwMode="auto">
          <a:xfrm>
            <a:off x="4572000" y="6181725"/>
            <a:ext cx="131763" cy="14287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s-ES"/>
          </a:p>
        </p:txBody>
      </p:sp>
      <p:sp>
        <p:nvSpPr>
          <p:cNvPr id="58374" name="Oval 6"/>
          <p:cNvSpPr>
            <a:spLocks noChangeArrowheads="1"/>
          </p:cNvSpPr>
          <p:nvPr/>
        </p:nvSpPr>
        <p:spPr bwMode="auto">
          <a:xfrm>
            <a:off x="6367463" y="4381500"/>
            <a:ext cx="131762" cy="14287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s-ES"/>
          </a:p>
        </p:txBody>
      </p:sp>
      <p:sp>
        <p:nvSpPr>
          <p:cNvPr id="58375" name="Oval 7"/>
          <p:cNvSpPr>
            <a:spLocks noChangeArrowheads="1"/>
          </p:cNvSpPr>
          <p:nvPr/>
        </p:nvSpPr>
        <p:spPr bwMode="auto">
          <a:xfrm>
            <a:off x="6500813" y="2508250"/>
            <a:ext cx="131762" cy="14287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s-ES"/>
          </a:p>
        </p:txBody>
      </p:sp>
      <p:sp>
        <p:nvSpPr>
          <p:cNvPr id="58376" name="Oval 8"/>
          <p:cNvSpPr>
            <a:spLocks noChangeArrowheads="1"/>
          </p:cNvSpPr>
          <p:nvPr/>
        </p:nvSpPr>
        <p:spPr bwMode="auto">
          <a:xfrm>
            <a:off x="7829550" y="4021138"/>
            <a:ext cx="131763" cy="14287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s-ES"/>
          </a:p>
        </p:txBody>
      </p:sp>
      <p:sp>
        <p:nvSpPr>
          <p:cNvPr id="58377" name="Oval 9"/>
          <p:cNvSpPr>
            <a:spLocks noChangeArrowheads="1"/>
          </p:cNvSpPr>
          <p:nvPr/>
        </p:nvSpPr>
        <p:spPr bwMode="auto">
          <a:xfrm>
            <a:off x="8626475" y="2868613"/>
            <a:ext cx="131763" cy="14287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s-ES"/>
          </a:p>
        </p:txBody>
      </p:sp>
      <p:sp>
        <p:nvSpPr>
          <p:cNvPr id="58378" name="Text Box 10"/>
          <p:cNvSpPr txBox="1">
            <a:spLocks noChangeArrowheads="1"/>
          </p:cNvSpPr>
          <p:nvPr/>
        </p:nvSpPr>
        <p:spPr bwMode="auto">
          <a:xfrm>
            <a:off x="184150" y="1243013"/>
            <a:ext cx="4921250" cy="278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defTabSz="987425"/>
            <a:r>
              <a:rPr lang="es-ES" sz="2500">
                <a:latin typeface="Arial" charset="0"/>
                <a:cs typeface="Arial" charset="0"/>
              </a:rPr>
              <a:t>Imaginemos un diagrama de dispersión, y vamos</a:t>
            </a:r>
            <a:r>
              <a:rPr lang="es-ES_tradnl" sz="2500">
                <a:latin typeface="Arial" charset="0"/>
                <a:cs typeface="Arial" charset="0"/>
              </a:rPr>
              <a:t> </a:t>
            </a:r>
            <a:r>
              <a:rPr lang="es-ES" sz="2500">
                <a:latin typeface="Arial" charset="0"/>
                <a:cs typeface="Arial" charset="0"/>
              </a:rPr>
              <a:t>a tratar de comprender en primer lugar qué es</a:t>
            </a:r>
            <a:r>
              <a:rPr lang="es-ES_tradnl" sz="2500">
                <a:latin typeface="Arial" charset="0"/>
                <a:cs typeface="Arial" charset="0"/>
              </a:rPr>
              <a:t> </a:t>
            </a:r>
            <a:r>
              <a:rPr lang="es-ES" sz="2500">
                <a:latin typeface="Arial" charset="0"/>
                <a:cs typeface="Arial" charset="0"/>
              </a:rPr>
              <a:t>el error residual, su relación con la varianza de Y, y de ahí, cómo medir la bondad de un ajuste.</a:t>
            </a:r>
          </a:p>
        </p:txBody>
      </p:sp>
      <p:sp>
        <p:nvSpPr>
          <p:cNvPr id="58379" name="Text Box 11"/>
          <p:cNvSpPr txBox="1">
            <a:spLocks noChangeArrowheads="1"/>
          </p:cNvSpPr>
          <p:nvPr/>
        </p:nvSpPr>
        <p:spPr bwMode="auto">
          <a:xfrm>
            <a:off x="184150" y="2565400"/>
            <a:ext cx="169863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987425"/>
            <a:endParaRPr lang="es-ES" sz="1900"/>
          </a:p>
        </p:txBody>
      </p:sp>
      <p:sp>
        <p:nvSpPr>
          <p:cNvPr id="23564" name="1 Marcador de número de diapositiva"/>
          <p:cNvSpPr>
            <a:spLocks noGrp="1"/>
          </p:cNvSpPr>
          <p:nvPr>
            <p:ph type="sldNum" sz="quarter" idx="12"/>
          </p:nvPr>
        </p:nvSpPr>
        <p:spPr>
          <a:ln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fld id="{22FBEC5B-6493-4DB5-9B3E-393FB4C541DC}" type="slidenum">
              <a:rPr lang="es-MX"/>
              <a:pPr>
                <a:defRPr/>
              </a:pPr>
              <a:t>21</a:t>
            </a:fld>
            <a:endParaRPr lang="es-MX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0" y="500063"/>
            <a:ext cx="8893175" cy="696912"/>
          </a:xfr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eaLnBrk="1" hangingPunct="1">
              <a:defRPr/>
            </a:pPr>
            <a:r>
              <a:rPr lang="es-ES" sz="3600" cap="small" dirty="0" smtClean="0"/>
              <a:t>Interpretación de la variabilidad en Y</a:t>
            </a:r>
          </a:p>
        </p:txBody>
      </p:sp>
      <p:sp>
        <p:nvSpPr>
          <p:cNvPr id="59395" name="Oval 3"/>
          <p:cNvSpPr>
            <a:spLocks noChangeArrowheads="1"/>
          </p:cNvSpPr>
          <p:nvPr/>
        </p:nvSpPr>
        <p:spPr bwMode="auto">
          <a:xfrm>
            <a:off x="3109913" y="4508500"/>
            <a:ext cx="131762" cy="14287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just"/>
            <a:endParaRPr lang="es-ES">
              <a:latin typeface="Arial" charset="0"/>
              <a:cs typeface="Arial" charset="0"/>
            </a:endParaRPr>
          </a:p>
        </p:txBody>
      </p:sp>
      <p:sp>
        <p:nvSpPr>
          <p:cNvPr id="59396" name="Oval 4"/>
          <p:cNvSpPr>
            <a:spLocks noChangeArrowheads="1"/>
          </p:cNvSpPr>
          <p:nvPr/>
        </p:nvSpPr>
        <p:spPr bwMode="auto">
          <a:xfrm>
            <a:off x="4772025" y="3427413"/>
            <a:ext cx="131763" cy="14287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just"/>
            <a:endParaRPr lang="es-ES">
              <a:latin typeface="Arial" charset="0"/>
              <a:cs typeface="Arial" charset="0"/>
            </a:endParaRPr>
          </a:p>
        </p:txBody>
      </p:sp>
      <p:sp>
        <p:nvSpPr>
          <p:cNvPr id="59397" name="Oval 5"/>
          <p:cNvSpPr>
            <a:spLocks noChangeArrowheads="1"/>
          </p:cNvSpPr>
          <p:nvPr/>
        </p:nvSpPr>
        <p:spPr bwMode="auto">
          <a:xfrm>
            <a:off x="4572000" y="5516563"/>
            <a:ext cx="131763" cy="14287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just"/>
            <a:endParaRPr lang="es-ES">
              <a:latin typeface="Arial" charset="0"/>
              <a:cs typeface="Arial" charset="0"/>
            </a:endParaRPr>
          </a:p>
        </p:txBody>
      </p:sp>
      <p:sp>
        <p:nvSpPr>
          <p:cNvPr id="59398" name="Oval 6"/>
          <p:cNvSpPr>
            <a:spLocks noChangeArrowheads="1"/>
          </p:cNvSpPr>
          <p:nvPr/>
        </p:nvSpPr>
        <p:spPr bwMode="auto">
          <a:xfrm>
            <a:off x="6367463" y="3716338"/>
            <a:ext cx="131762" cy="14287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just"/>
            <a:endParaRPr lang="es-ES">
              <a:latin typeface="Arial" charset="0"/>
              <a:cs typeface="Arial" charset="0"/>
            </a:endParaRPr>
          </a:p>
        </p:txBody>
      </p:sp>
      <p:sp>
        <p:nvSpPr>
          <p:cNvPr id="59399" name="Oval 7"/>
          <p:cNvSpPr>
            <a:spLocks noChangeArrowheads="1"/>
          </p:cNvSpPr>
          <p:nvPr/>
        </p:nvSpPr>
        <p:spPr bwMode="auto">
          <a:xfrm>
            <a:off x="6500813" y="1843088"/>
            <a:ext cx="131762" cy="14287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just"/>
            <a:endParaRPr lang="es-ES">
              <a:latin typeface="Arial" charset="0"/>
              <a:cs typeface="Arial" charset="0"/>
            </a:endParaRPr>
          </a:p>
        </p:txBody>
      </p:sp>
      <p:sp>
        <p:nvSpPr>
          <p:cNvPr id="59400" name="Oval 8"/>
          <p:cNvSpPr>
            <a:spLocks noChangeArrowheads="1"/>
          </p:cNvSpPr>
          <p:nvPr/>
        </p:nvSpPr>
        <p:spPr bwMode="auto">
          <a:xfrm>
            <a:off x="7829550" y="3355975"/>
            <a:ext cx="131763" cy="14287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just"/>
            <a:endParaRPr lang="es-ES">
              <a:latin typeface="Arial" charset="0"/>
              <a:cs typeface="Arial" charset="0"/>
            </a:endParaRPr>
          </a:p>
        </p:txBody>
      </p:sp>
      <p:sp>
        <p:nvSpPr>
          <p:cNvPr id="59401" name="Oval 9"/>
          <p:cNvSpPr>
            <a:spLocks noChangeArrowheads="1"/>
          </p:cNvSpPr>
          <p:nvPr/>
        </p:nvSpPr>
        <p:spPr bwMode="auto">
          <a:xfrm>
            <a:off x="8626475" y="2205038"/>
            <a:ext cx="131763" cy="14287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just"/>
            <a:endParaRPr lang="es-ES">
              <a:latin typeface="Arial" charset="0"/>
              <a:cs typeface="Arial" charset="0"/>
            </a:endParaRPr>
          </a:p>
        </p:txBody>
      </p:sp>
      <p:sp>
        <p:nvSpPr>
          <p:cNvPr id="151562" name="Line 10"/>
          <p:cNvSpPr>
            <a:spLocks noChangeShapeType="1"/>
          </p:cNvSpPr>
          <p:nvPr/>
        </p:nvSpPr>
        <p:spPr bwMode="auto">
          <a:xfrm flipV="1">
            <a:off x="5768975" y="1195388"/>
            <a:ext cx="0" cy="51133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151563" name="Text Box 11"/>
          <p:cNvSpPr txBox="1">
            <a:spLocks noChangeArrowheads="1"/>
          </p:cNvSpPr>
          <p:nvPr/>
        </p:nvSpPr>
        <p:spPr bwMode="auto">
          <a:xfrm>
            <a:off x="5900738" y="1195388"/>
            <a:ext cx="346075" cy="38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just" defTabSz="987425"/>
            <a:r>
              <a:rPr lang="es-ES" sz="1900">
                <a:latin typeface="Arial" charset="0"/>
                <a:cs typeface="Arial" charset="0"/>
              </a:rPr>
              <a:t>Y</a:t>
            </a:r>
          </a:p>
        </p:txBody>
      </p:sp>
      <p:sp>
        <p:nvSpPr>
          <p:cNvPr id="151564" name="Line 12"/>
          <p:cNvSpPr>
            <a:spLocks noChangeShapeType="1"/>
          </p:cNvSpPr>
          <p:nvPr/>
        </p:nvSpPr>
        <p:spPr bwMode="auto">
          <a:xfrm flipH="1">
            <a:off x="5900738" y="3789363"/>
            <a:ext cx="398462" cy="0"/>
          </a:xfrm>
          <a:prstGeom prst="line">
            <a:avLst/>
          </a:prstGeom>
          <a:noFill/>
          <a:ln w="12700" cap="rnd">
            <a:solidFill>
              <a:srgbClr val="0066FF"/>
            </a:solidFill>
            <a:prstDash val="sysDot"/>
            <a:round/>
            <a:headEnd/>
            <a:tailEnd type="triangle" w="med" len="med"/>
          </a:ln>
        </p:spPr>
        <p:txBody>
          <a:bodyPr/>
          <a:lstStyle/>
          <a:p>
            <a:endParaRPr lang="es-ES"/>
          </a:p>
        </p:txBody>
      </p:sp>
      <p:sp>
        <p:nvSpPr>
          <p:cNvPr id="151565" name="Line 13"/>
          <p:cNvSpPr>
            <a:spLocks noChangeShapeType="1"/>
          </p:cNvSpPr>
          <p:nvPr/>
        </p:nvSpPr>
        <p:spPr bwMode="auto">
          <a:xfrm flipH="1">
            <a:off x="5835650" y="1916113"/>
            <a:ext cx="596900" cy="0"/>
          </a:xfrm>
          <a:prstGeom prst="line">
            <a:avLst/>
          </a:prstGeom>
          <a:noFill/>
          <a:ln w="12700" cap="rnd">
            <a:solidFill>
              <a:srgbClr val="0066FF"/>
            </a:solidFill>
            <a:prstDash val="sysDot"/>
            <a:round/>
            <a:headEnd/>
            <a:tailEnd type="triangle" w="med" len="med"/>
          </a:ln>
        </p:spPr>
        <p:txBody>
          <a:bodyPr/>
          <a:lstStyle/>
          <a:p>
            <a:endParaRPr lang="es-ES"/>
          </a:p>
        </p:txBody>
      </p:sp>
      <p:sp>
        <p:nvSpPr>
          <p:cNvPr id="151566" name="Line 14"/>
          <p:cNvSpPr>
            <a:spLocks noChangeShapeType="1"/>
          </p:cNvSpPr>
          <p:nvPr/>
        </p:nvSpPr>
        <p:spPr bwMode="auto">
          <a:xfrm>
            <a:off x="4705350" y="5589588"/>
            <a:ext cx="996950" cy="0"/>
          </a:xfrm>
          <a:prstGeom prst="line">
            <a:avLst/>
          </a:prstGeom>
          <a:noFill/>
          <a:ln w="12700" cap="rnd">
            <a:solidFill>
              <a:srgbClr val="0066FF"/>
            </a:solidFill>
            <a:prstDash val="sysDot"/>
            <a:round/>
            <a:headEnd/>
            <a:tailEnd type="triangle" w="med" len="med"/>
          </a:ln>
        </p:spPr>
        <p:txBody>
          <a:bodyPr/>
          <a:lstStyle/>
          <a:p>
            <a:endParaRPr lang="es-ES"/>
          </a:p>
        </p:txBody>
      </p:sp>
      <p:sp>
        <p:nvSpPr>
          <p:cNvPr id="151567" name="Line 15"/>
          <p:cNvSpPr>
            <a:spLocks noChangeShapeType="1"/>
          </p:cNvSpPr>
          <p:nvPr/>
        </p:nvSpPr>
        <p:spPr bwMode="auto">
          <a:xfrm flipH="1">
            <a:off x="5835650" y="2276475"/>
            <a:ext cx="2724150" cy="0"/>
          </a:xfrm>
          <a:prstGeom prst="line">
            <a:avLst/>
          </a:prstGeom>
          <a:noFill/>
          <a:ln w="12700" cap="rnd">
            <a:solidFill>
              <a:srgbClr val="0066FF"/>
            </a:solidFill>
            <a:prstDash val="sysDot"/>
            <a:round/>
            <a:headEnd/>
            <a:tailEnd type="triangle" w="med" len="med"/>
          </a:ln>
        </p:spPr>
        <p:txBody>
          <a:bodyPr/>
          <a:lstStyle/>
          <a:p>
            <a:endParaRPr lang="es-ES"/>
          </a:p>
        </p:txBody>
      </p:sp>
      <p:sp>
        <p:nvSpPr>
          <p:cNvPr id="151568" name="Line 16"/>
          <p:cNvSpPr>
            <a:spLocks noChangeShapeType="1"/>
          </p:cNvSpPr>
          <p:nvPr/>
        </p:nvSpPr>
        <p:spPr bwMode="auto">
          <a:xfrm flipH="1">
            <a:off x="5835650" y="3429000"/>
            <a:ext cx="1992313" cy="0"/>
          </a:xfrm>
          <a:prstGeom prst="line">
            <a:avLst/>
          </a:prstGeom>
          <a:noFill/>
          <a:ln w="12700" cap="rnd">
            <a:solidFill>
              <a:srgbClr val="0066FF"/>
            </a:solidFill>
            <a:prstDash val="sysDot"/>
            <a:round/>
            <a:headEnd/>
            <a:tailEnd type="triangle" w="med" len="med"/>
          </a:ln>
        </p:spPr>
        <p:txBody>
          <a:bodyPr/>
          <a:lstStyle/>
          <a:p>
            <a:endParaRPr lang="es-ES"/>
          </a:p>
        </p:txBody>
      </p:sp>
      <p:sp>
        <p:nvSpPr>
          <p:cNvPr id="151569" name="Line 17"/>
          <p:cNvSpPr>
            <a:spLocks noChangeShapeType="1"/>
          </p:cNvSpPr>
          <p:nvPr/>
        </p:nvSpPr>
        <p:spPr bwMode="auto">
          <a:xfrm>
            <a:off x="3243263" y="4581525"/>
            <a:ext cx="2459037" cy="0"/>
          </a:xfrm>
          <a:prstGeom prst="line">
            <a:avLst/>
          </a:prstGeom>
          <a:noFill/>
          <a:ln w="12700" cap="rnd">
            <a:solidFill>
              <a:srgbClr val="0066FF"/>
            </a:solidFill>
            <a:prstDash val="sysDot"/>
            <a:round/>
            <a:headEnd/>
            <a:tailEnd type="triangle" w="med" len="med"/>
          </a:ln>
        </p:spPr>
        <p:txBody>
          <a:bodyPr/>
          <a:lstStyle/>
          <a:p>
            <a:endParaRPr lang="es-ES"/>
          </a:p>
        </p:txBody>
      </p:sp>
      <p:sp>
        <p:nvSpPr>
          <p:cNvPr id="151570" name="Line 18"/>
          <p:cNvSpPr>
            <a:spLocks noChangeShapeType="1"/>
          </p:cNvSpPr>
          <p:nvPr/>
        </p:nvSpPr>
        <p:spPr bwMode="auto">
          <a:xfrm>
            <a:off x="4905375" y="3500438"/>
            <a:ext cx="796925" cy="0"/>
          </a:xfrm>
          <a:prstGeom prst="line">
            <a:avLst/>
          </a:prstGeom>
          <a:noFill/>
          <a:ln w="12700" cap="rnd">
            <a:solidFill>
              <a:srgbClr val="0066FF"/>
            </a:solidFill>
            <a:prstDash val="sysDot"/>
            <a:round/>
            <a:headEnd/>
            <a:tailEnd type="triangle" w="med" len="med"/>
          </a:ln>
        </p:spPr>
        <p:txBody>
          <a:bodyPr/>
          <a:lstStyle/>
          <a:p>
            <a:endParaRPr lang="es-ES"/>
          </a:p>
        </p:txBody>
      </p:sp>
      <p:sp>
        <p:nvSpPr>
          <p:cNvPr id="151571" name="Rectangle 19"/>
          <p:cNvSpPr>
            <a:spLocks noChangeArrowheads="1"/>
          </p:cNvSpPr>
          <p:nvPr/>
        </p:nvSpPr>
        <p:spPr bwMode="auto">
          <a:xfrm>
            <a:off x="5635625" y="1844675"/>
            <a:ext cx="265113" cy="3816350"/>
          </a:xfrm>
          <a:prstGeom prst="rect">
            <a:avLst/>
          </a:prstGeom>
          <a:solidFill>
            <a:srgbClr val="FF99CC">
              <a:alpha val="50195"/>
            </a:srgb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just"/>
            <a:endParaRPr lang="es-ES">
              <a:latin typeface="Arial" charset="0"/>
              <a:cs typeface="Arial" charset="0"/>
            </a:endParaRPr>
          </a:p>
        </p:txBody>
      </p:sp>
      <p:sp>
        <p:nvSpPr>
          <p:cNvPr id="59412" name="Text Box 20"/>
          <p:cNvSpPr txBox="1">
            <a:spLocks noChangeArrowheads="1"/>
          </p:cNvSpPr>
          <p:nvPr/>
        </p:nvSpPr>
        <p:spPr bwMode="auto">
          <a:xfrm>
            <a:off x="184150" y="1196975"/>
            <a:ext cx="4387850" cy="137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defTabSz="987425"/>
            <a:r>
              <a:rPr lang="es-ES" sz="2100">
                <a:latin typeface="Arial" charset="0"/>
                <a:cs typeface="Arial" charset="0"/>
              </a:rPr>
              <a:t>En primer lugar olvidemos que existe la variable X. Veamos cuál es la variabilidad en el eje Y.</a:t>
            </a:r>
          </a:p>
          <a:p>
            <a:pPr algn="just" defTabSz="987425"/>
            <a:endParaRPr lang="es-ES" sz="2100">
              <a:latin typeface="Arial" charset="0"/>
              <a:cs typeface="Arial" charset="0"/>
            </a:endParaRPr>
          </a:p>
        </p:txBody>
      </p:sp>
      <p:sp>
        <p:nvSpPr>
          <p:cNvPr id="151573" name="Text Box 21"/>
          <p:cNvSpPr txBox="1">
            <a:spLocks noChangeArrowheads="1"/>
          </p:cNvSpPr>
          <p:nvPr/>
        </p:nvSpPr>
        <p:spPr bwMode="auto">
          <a:xfrm>
            <a:off x="252413" y="2708275"/>
            <a:ext cx="4386262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defTabSz="987425"/>
            <a:r>
              <a:rPr lang="es-ES" sz="2100">
                <a:latin typeface="Arial" charset="0"/>
                <a:cs typeface="Arial" charset="0"/>
              </a:rPr>
              <a:t>La franja sombreada indica la zona donde varían los valores de Y.</a:t>
            </a:r>
          </a:p>
          <a:p>
            <a:pPr algn="just" defTabSz="987425"/>
            <a:endParaRPr lang="es-ES" sz="2100">
              <a:latin typeface="Arial" charset="0"/>
              <a:cs typeface="Arial" charset="0"/>
            </a:endParaRPr>
          </a:p>
          <a:p>
            <a:pPr algn="just" defTabSz="987425"/>
            <a:r>
              <a:rPr lang="es-ES" sz="2100">
                <a:latin typeface="Arial" charset="0"/>
                <a:cs typeface="Arial" charset="0"/>
              </a:rPr>
              <a:t>Proyección sobre el </a:t>
            </a:r>
            <a:endParaRPr lang="es-ES_tradnl" sz="2100">
              <a:latin typeface="Arial" charset="0"/>
              <a:cs typeface="Arial" charset="0"/>
            </a:endParaRPr>
          </a:p>
          <a:p>
            <a:pPr algn="just" defTabSz="987425"/>
            <a:r>
              <a:rPr lang="es-ES" sz="2100">
                <a:latin typeface="Arial" charset="0"/>
                <a:cs typeface="Arial" charset="0"/>
              </a:rPr>
              <a:t>eje Y = olvidar X</a:t>
            </a:r>
            <a:r>
              <a:rPr lang="es-ES_tradnl" sz="2100">
                <a:latin typeface="Arial" charset="0"/>
                <a:cs typeface="Arial" charset="0"/>
              </a:rPr>
              <a:t>.</a:t>
            </a:r>
            <a:endParaRPr lang="es-ES" sz="2100">
              <a:latin typeface="Arial" charset="0"/>
              <a:cs typeface="Arial" charset="0"/>
            </a:endParaRPr>
          </a:p>
          <a:p>
            <a:pPr algn="just" defTabSz="987425"/>
            <a:endParaRPr lang="es-ES" sz="2100">
              <a:latin typeface="Arial" charset="0"/>
              <a:cs typeface="Arial" charset="0"/>
            </a:endParaRPr>
          </a:p>
        </p:txBody>
      </p:sp>
      <p:sp>
        <p:nvSpPr>
          <p:cNvPr id="24598" name="1 Marcador de número de diapositiva"/>
          <p:cNvSpPr>
            <a:spLocks noGrp="1"/>
          </p:cNvSpPr>
          <p:nvPr>
            <p:ph type="sldNum" sz="quarter" idx="12"/>
          </p:nvPr>
        </p:nvSpPr>
        <p:spPr>
          <a:ln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fld id="{57900D1F-F0FE-4106-8D1F-4F1E4D7B76E6}" type="slidenum">
              <a:rPr lang="es-MX"/>
              <a:pPr>
                <a:defRPr/>
              </a:pPr>
              <a:t>22</a:t>
            </a:fld>
            <a:endParaRPr lang="es-MX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1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51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151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1515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1515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151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51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515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515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4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515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4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1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1562" grpId="0" animBg="1"/>
      <p:bldP spid="151563" grpId="0" autoUpdateAnimBg="0"/>
      <p:bldP spid="151564" grpId="0" animBg="1"/>
      <p:bldP spid="151565" grpId="0" animBg="1"/>
      <p:bldP spid="151566" grpId="0" animBg="1"/>
      <p:bldP spid="151567" grpId="0" animBg="1"/>
      <p:bldP spid="151568" grpId="0" animBg="1"/>
      <p:bldP spid="151569" grpId="0" animBg="1"/>
      <p:bldP spid="151570" grpId="0" animBg="1"/>
      <p:bldP spid="151571" grpId="0" animBg="1"/>
      <p:bldP spid="151573" grpId="0" autoUpdateAnimBg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4213" y="549275"/>
            <a:ext cx="8229600" cy="696913"/>
          </a:xfr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eaLnBrk="1" hangingPunct="1">
              <a:defRPr/>
            </a:pPr>
            <a:r>
              <a:rPr lang="es-ES" cap="small" dirty="0" smtClean="0"/>
              <a:t>Interpretación del residuo</a:t>
            </a:r>
          </a:p>
        </p:txBody>
      </p:sp>
      <p:sp>
        <p:nvSpPr>
          <p:cNvPr id="60419" name="Line 3"/>
          <p:cNvSpPr>
            <a:spLocks noChangeShapeType="1"/>
          </p:cNvSpPr>
          <p:nvPr/>
        </p:nvSpPr>
        <p:spPr bwMode="auto">
          <a:xfrm flipV="1">
            <a:off x="2378075" y="1268413"/>
            <a:ext cx="6581775" cy="4895850"/>
          </a:xfrm>
          <a:prstGeom prst="line">
            <a:avLst/>
          </a:prstGeom>
          <a:noFill/>
          <a:ln w="508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60420" name="Line 4"/>
          <p:cNvSpPr>
            <a:spLocks noChangeShapeType="1"/>
          </p:cNvSpPr>
          <p:nvPr/>
        </p:nvSpPr>
        <p:spPr bwMode="auto">
          <a:xfrm flipV="1">
            <a:off x="5768975" y="1195388"/>
            <a:ext cx="0" cy="51133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60421" name="Text Box 5"/>
          <p:cNvSpPr txBox="1">
            <a:spLocks noChangeArrowheads="1"/>
          </p:cNvSpPr>
          <p:nvPr/>
        </p:nvSpPr>
        <p:spPr bwMode="auto">
          <a:xfrm>
            <a:off x="5900738" y="1195388"/>
            <a:ext cx="319087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987425"/>
            <a:r>
              <a:rPr lang="es-ES" sz="1900"/>
              <a:t>Y</a:t>
            </a:r>
          </a:p>
        </p:txBody>
      </p:sp>
      <p:sp>
        <p:nvSpPr>
          <p:cNvPr id="152582" name="Line 6"/>
          <p:cNvSpPr>
            <a:spLocks noChangeShapeType="1"/>
          </p:cNvSpPr>
          <p:nvPr/>
        </p:nvSpPr>
        <p:spPr bwMode="auto">
          <a:xfrm flipH="1">
            <a:off x="5767388" y="3789363"/>
            <a:ext cx="531812" cy="360362"/>
          </a:xfrm>
          <a:prstGeom prst="line">
            <a:avLst/>
          </a:prstGeom>
          <a:noFill/>
          <a:ln w="12700" cap="rnd">
            <a:solidFill>
              <a:srgbClr val="0066FF"/>
            </a:solidFill>
            <a:prstDash val="sysDot"/>
            <a:round/>
            <a:headEnd/>
            <a:tailEnd type="triangle" w="med" len="med"/>
          </a:ln>
        </p:spPr>
        <p:txBody>
          <a:bodyPr/>
          <a:lstStyle/>
          <a:p>
            <a:endParaRPr lang="es-ES"/>
          </a:p>
        </p:txBody>
      </p:sp>
      <p:sp>
        <p:nvSpPr>
          <p:cNvPr id="152583" name="Line 7"/>
          <p:cNvSpPr>
            <a:spLocks noChangeShapeType="1"/>
          </p:cNvSpPr>
          <p:nvPr/>
        </p:nvSpPr>
        <p:spPr bwMode="auto">
          <a:xfrm flipH="1">
            <a:off x="5835650" y="1916113"/>
            <a:ext cx="596900" cy="433387"/>
          </a:xfrm>
          <a:prstGeom prst="line">
            <a:avLst/>
          </a:prstGeom>
          <a:noFill/>
          <a:ln w="12700" cap="rnd">
            <a:solidFill>
              <a:srgbClr val="0066FF"/>
            </a:solidFill>
            <a:prstDash val="sysDot"/>
            <a:round/>
            <a:headEnd/>
            <a:tailEnd type="triangle" w="med" len="med"/>
          </a:ln>
        </p:spPr>
        <p:txBody>
          <a:bodyPr/>
          <a:lstStyle/>
          <a:p>
            <a:endParaRPr lang="es-ES"/>
          </a:p>
        </p:txBody>
      </p:sp>
      <p:sp>
        <p:nvSpPr>
          <p:cNvPr id="152584" name="Line 8"/>
          <p:cNvSpPr>
            <a:spLocks noChangeShapeType="1"/>
          </p:cNvSpPr>
          <p:nvPr/>
        </p:nvSpPr>
        <p:spPr bwMode="auto">
          <a:xfrm flipV="1">
            <a:off x="4705350" y="4797425"/>
            <a:ext cx="996950" cy="792163"/>
          </a:xfrm>
          <a:prstGeom prst="line">
            <a:avLst/>
          </a:prstGeom>
          <a:noFill/>
          <a:ln w="12700" cap="rnd">
            <a:solidFill>
              <a:srgbClr val="0066FF"/>
            </a:solidFill>
            <a:prstDash val="sysDot"/>
            <a:round/>
            <a:headEnd/>
            <a:tailEnd type="triangle" w="med" len="med"/>
          </a:ln>
        </p:spPr>
        <p:txBody>
          <a:bodyPr/>
          <a:lstStyle/>
          <a:p>
            <a:endParaRPr lang="es-ES"/>
          </a:p>
        </p:txBody>
      </p:sp>
      <p:sp>
        <p:nvSpPr>
          <p:cNvPr id="152585" name="Line 9"/>
          <p:cNvSpPr>
            <a:spLocks noChangeShapeType="1"/>
          </p:cNvSpPr>
          <p:nvPr/>
        </p:nvSpPr>
        <p:spPr bwMode="auto">
          <a:xfrm flipH="1">
            <a:off x="5835650" y="2276475"/>
            <a:ext cx="2724150" cy="1944688"/>
          </a:xfrm>
          <a:prstGeom prst="line">
            <a:avLst/>
          </a:prstGeom>
          <a:noFill/>
          <a:ln w="12700" cap="rnd">
            <a:solidFill>
              <a:srgbClr val="0066FF"/>
            </a:solidFill>
            <a:prstDash val="sysDot"/>
            <a:round/>
            <a:headEnd/>
            <a:tailEnd type="triangle" w="med" len="med"/>
          </a:ln>
        </p:spPr>
        <p:txBody>
          <a:bodyPr/>
          <a:lstStyle/>
          <a:p>
            <a:endParaRPr lang="es-ES"/>
          </a:p>
        </p:txBody>
      </p:sp>
      <p:sp>
        <p:nvSpPr>
          <p:cNvPr id="152586" name="Line 10"/>
          <p:cNvSpPr>
            <a:spLocks noChangeShapeType="1"/>
          </p:cNvSpPr>
          <p:nvPr/>
        </p:nvSpPr>
        <p:spPr bwMode="auto">
          <a:xfrm flipH="1">
            <a:off x="5767388" y="3429000"/>
            <a:ext cx="2060575" cy="1512888"/>
          </a:xfrm>
          <a:prstGeom prst="line">
            <a:avLst/>
          </a:prstGeom>
          <a:noFill/>
          <a:ln w="12700" cap="rnd">
            <a:solidFill>
              <a:srgbClr val="0066FF"/>
            </a:solidFill>
            <a:prstDash val="sysDot"/>
            <a:round/>
            <a:headEnd/>
            <a:tailEnd type="triangle" w="med" len="med"/>
          </a:ln>
        </p:spPr>
        <p:txBody>
          <a:bodyPr/>
          <a:lstStyle/>
          <a:p>
            <a:endParaRPr lang="es-ES"/>
          </a:p>
        </p:txBody>
      </p:sp>
      <p:sp>
        <p:nvSpPr>
          <p:cNvPr id="152587" name="Line 11"/>
          <p:cNvSpPr>
            <a:spLocks noChangeShapeType="1"/>
          </p:cNvSpPr>
          <p:nvPr/>
        </p:nvSpPr>
        <p:spPr bwMode="auto">
          <a:xfrm flipV="1">
            <a:off x="3243263" y="2781300"/>
            <a:ext cx="2524125" cy="1800225"/>
          </a:xfrm>
          <a:prstGeom prst="line">
            <a:avLst/>
          </a:prstGeom>
          <a:noFill/>
          <a:ln w="12700" cap="rnd">
            <a:solidFill>
              <a:srgbClr val="0066FF"/>
            </a:solidFill>
            <a:prstDash val="sysDot"/>
            <a:round/>
            <a:headEnd/>
            <a:tailEnd type="triangle" w="med" len="med"/>
          </a:ln>
        </p:spPr>
        <p:txBody>
          <a:bodyPr/>
          <a:lstStyle/>
          <a:p>
            <a:endParaRPr lang="es-ES"/>
          </a:p>
        </p:txBody>
      </p:sp>
      <p:sp>
        <p:nvSpPr>
          <p:cNvPr id="152588" name="Line 12"/>
          <p:cNvSpPr>
            <a:spLocks noChangeShapeType="1"/>
          </p:cNvSpPr>
          <p:nvPr/>
        </p:nvSpPr>
        <p:spPr bwMode="auto">
          <a:xfrm flipV="1">
            <a:off x="4905375" y="2924175"/>
            <a:ext cx="796925" cy="576263"/>
          </a:xfrm>
          <a:prstGeom prst="line">
            <a:avLst/>
          </a:prstGeom>
          <a:noFill/>
          <a:ln w="12700" cap="rnd">
            <a:solidFill>
              <a:srgbClr val="0066FF"/>
            </a:solidFill>
            <a:prstDash val="sysDot"/>
            <a:round/>
            <a:headEnd/>
            <a:tailEnd type="triangle" w="med" len="med"/>
          </a:ln>
        </p:spPr>
        <p:txBody>
          <a:bodyPr/>
          <a:lstStyle/>
          <a:p>
            <a:endParaRPr lang="es-ES"/>
          </a:p>
        </p:txBody>
      </p:sp>
      <p:sp>
        <p:nvSpPr>
          <p:cNvPr id="152589" name="Rectangle 13"/>
          <p:cNvSpPr>
            <a:spLocks noChangeArrowheads="1"/>
          </p:cNvSpPr>
          <p:nvPr/>
        </p:nvSpPr>
        <p:spPr bwMode="auto">
          <a:xfrm>
            <a:off x="5635625" y="1844675"/>
            <a:ext cx="265113" cy="3816350"/>
          </a:xfrm>
          <a:prstGeom prst="rect">
            <a:avLst/>
          </a:prstGeom>
          <a:solidFill>
            <a:srgbClr val="FF99CC">
              <a:alpha val="50195"/>
            </a:srgb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s-ES"/>
          </a:p>
        </p:txBody>
      </p:sp>
      <p:sp>
        <p:nvSpPr>
          <p:cNvPr id="152590" name="Rectangle 14"/>
          <p:cNvSpPr>
            <a:spLocks noChangeArrowheads="1"/>
          </p:cNvSpPr>
          <p:nvPr/>
        </p:nvSpPr>
        <p:spPr bwMode="auto">
          <a:xfrm>
            <a:off x="5635625" y="2349500"/>
            <a:ext cx="265113" cy="2519363"/>
          </a:xfrm>
          <a:prstGeom prst="rect">
            <a:avLst/>
          </a:prstGeom>
          <a:solidFill>
            <a:srgbClr val="FF0000">
              <a:alpha val="50195"/>
            </a:srgb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s-ES"/>
          </a:p>
        </p:txBody>
      </p:sp>
      <p:grpSp>
        <p:nvGrpSpPr>
          <p:cNvPr id="60431" name="Group 15"/>
          <p:cNvGrpSpPr>
            <a:grpSpLocks/>
          </p:cNvGrpSpPr>
          <p:nvPr/>
        </p:nvGrpSpPr>
        <p:grpSpPr bwMode="auto">
          <a:xfrm>
            <a:off x="3109913" y="4508500"/>
            <a:ext cx="131762" cy="1081088"/>
            <a:chOff x="2122" y="2840"/>
            <a:chExt cx="90" cy="681"/>
          </a:xfrm>
        </p:grpSpPr>
        <p:sp>
          <p:nvSpPr>
            <p:cNvPr id="60453" name="Oval 16"/>
            <p:cNvSpPr>
              <a:spLocks noChangeArrowheads="1"/>
            </p:cNvSpPr>
            <p:nvPr/>
          </p:nvSpPr>
          <p:spPr bwMode="auto">
            <a:xfrm>
              <a:off x="2122" y="2840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60454" name="Line 17"/>
            <p:cNvSpPr>
              <a:spLocks noChangeShapeType="1"/>
            </p:cNvSpPr>
            <p:nvPr/>
          </p:nvSpPr>
          <p:spPr bwMode="auto">
            <a:xfrm>
              <a:off x="2167" y="2931"/>
              <a:ext cx="0" cy="590"/>
            </a:xfrm>
            <a:prstGeom prst="line">
              <a:avLst/>
            </a:prstGeom>
            <a:noFill/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s-ES"/>
            </a:p>
          </p:txBody>
        </p:sp>
      </p:grpSp>
      <p:grpSp>
        <p:nvGrpSpPr>
          <p:cNvPr id="60432" name="Group 18"/>
          <p:cNvGrpSpPr>
            <a:grpSpLocks/>
          </p:cNvGrpSpPr>
          <p:nvPr/>
        </p:nvGrpSpPr>
        <p:grpSpPr bwMode="auto">
          <a:xfrm>
            <a:off x="4572000" y="4508500"/>
            <a:ext cx="131763" cy="1150938"/>
            <a:chOff x="3120" y="2840"/>
            <a:chExt cx="90" cy="725"/>
          </a:xfrm>
        </p:grpSpPr>
        <p:sp>
          <p:nvSpPr>
            <p:cNvPr id="60451" name="Oval 19"/>
            <p:cNvSpPr>
              <a:spLocks noChangeArrowheads="1"/>
            </p:cNvSpPr>
            <p:nvPr/>
          </p:nvSpPr>
          <p:spPr bwMode="auto">
            <a:xfrm>
              <a:off x="3120" y="3475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60452" name="Line 20"/>
            <p:cNvSpPr>
              <a:spLocks noChangeShapeType="1"/>
            </p:cNvSpPr>
            <p:nvPr/>
          </p:nvSpPr>
          <p:spPr bwMode="auto">
            <a:xfrm>
              <a:off x="3165" y="2840"/>
              <a:ext cx="0" cy="636"/>
            </a:xfrm>
            <a:prstGeom prst="line">
              <a:avLst/>
            </a:prstGeom>
            <a:noFill/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s-ES"/>
            </a:p>
          </p:txBody>
        </p:sp>
      </p:grpSp>
      <p:grpSp>
        <p:nvGrpSpPr>
          <p:cNvPr id="60433" name="Group 21"/>
          <p:cNvGrpSpPr>
            <a:grpSpLocks/>
          </p:cNvGrpSpPr>
          <p:nvPr/>
        </p:nvGrpSpPr>
        <p:grpSpPr bwMode="auto">
          <a:xfrm>
            <a:off x="4772025" y="3427413"/>
            <a:ext cx="131763" cy="865187"/>
            <a:chOff x="3256" y="2159"/>
            <a:chExt cx="90" cy="545"/>
          </a:xfrm>
        </p:grpSpPr>
        <p:sp>
          <p:nvSpPr>
            <p:cNvPr id="60449" name="Oval 22"/>
            <p:cNvSpPr>
              <a:spLocks noChangeArrowheads="1"/>
            </p:cNvSpPr>
            <p:nvPr/>
          </p:nvSpPr>
          <p:spPr bwMode="auto">
            <a:xfrm>
              <a:off x="3256" y="2159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60450" name="Line 23"/>
            <p:cNvSpPr>
              <a:spLocks noChangeShapeType="1"/>
            </p:cNvSpPr>
            <p:nvPr/>
          </p:nvSpPr>
          <p:spPr bwMode="auto">
            <a:xfrm>
              <a:off x="3301" y="2251"/>
              <a:ext cx="0" cy="453"/>
            </a:xfrm>
            <a:prstGeom prst="line">
              <a:avLst/>
            </a:prstGeom>
            <a:noFill/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s-ES"/>
            </a:p>
          </p:txBody>
        </p:sp>
      </p:grpSp>
      <p:grpSp>
        <p:nvGrpSpPr>
          <p:cNvPr id="60434" name="Group 24"/>
          <p:cNvGrpSpPr>
            <a:grpSpLocks/>
          </p:cNvGrpSpPr>
          <p:nvPr/>
        </p:nvGrpSpPr>
        <p:grpSpPr bwMode="auto">
          <a:xfrm>
            <a:off x="6500813" y="1843088"/>
            <a:ext cx="131762" cy="1154112"/>
            <a:chOff x="4436" y="1161"/>
            <a:chExt cx="90" cy="727"/>
          </a:xfrm>
        </p:grpSpPr>
        <p:sp>
          <p:nvSpPr>
            <p:cNvPr id="60447" name="Oval 25"/>
            <p:cNvSpPr>
              <a:spLocks noChangeArrowheads="1"/>
            </p:cNvSpPr>
            <p:nvPr/>
          </p:nvSpPr>
          <p:spPr bwMode="auto">
            <a:xfrm>
              <a:off x="4436" y="1161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60448" name="Line 26"/>
            <p:cNvSpPr>
              <a:spLocks noChangeShapeType="1"/>
            </p:cNvSpPr>
            <p:nvPr/>
          </p:nvSpPr>
          <p:spPr bwMode="auto">
            <a:xfrm>
              <a:off x="4481" y="1253"/>
              <a:ext cx="0" cy="635"/>
            </a:xfrm>
            <a:prstGeom prst="line">
              <a:avLst/>
            </a:prstGeom>
            <a:noFill/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s-ES"/>
            </a:p>
          </p:txBody>
        </p:sp>
      </p:grpSp>
      <p:grpSp>
        <p:nvGrpSpPr>
          <p:cNvPr id="60435" name="Group 27"/>
          <p:cNvGrpSpPr>
            <a:grpSpLocks/>
          </p:cNvGrpSpPr>
          <p:nvPr/>
        </p:nvGrpSpPr>
        <p:grpSpPr bwMode="auto">
          <a:xfrm>
            <a:off x="8626475" y="1484313"/>
            <a:ext cx="131763" cy="862012"/>
            <a:chOff x="5887" y="935"/>
            <a:chExt cx="90" cy="543"/>
          </a:xfrm>
        </p:grpSpPr>
        <p:sp>
          <p:nvSpPr>
            <p:cNvPr id="60445" name="Oval 28"/>
            <p:cNvSpPr>
              <a:spLocks noChangeArrowheads="1"/>
            </p:cNvSpPr>
            <p:nvPr/>
          </p:nvSpPr>
          <p:spPr bwMode="auto">
            <a:xfrm>
              <a:off x="5887" y="1388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60446" name="Line 29"/>
            <p:cNvSpPr>
              <a:spLocks noChangeShapeType="1"/>
            </p:cNvSpPr>
            <p:nvPr/>
          </p:nvSpPr>
          <p:spPr bwMode="auto">
            <a:xfrm>
              <a:off x="5932" y="935"/>
              <a:ext cx="0" cy="454"/>
            </a:xfrm>
            <a:prstGeom prst="line">
              <a:avLst/>
            </a:prstGeom>
            <a:noFill/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s-ES"/>
            </a:p>
          </p:txBody>
        </p:sp>
      </p:grpSp>
      <p:grpSp>
        <p:nvGrpSpPr>
          <p:cNvPr id="60436" name="Group 30"/>
          <p:cNvGrpSpPr>
            <a:grpSpLocks/>
          </p:cNvGrpSpPr>
          <p:nvPr/>
        </p:nvGrpSpPr>
        <p:grpSpPr bwMode="auto">
          <a:xfrm>
            <a:off x="6367463" y="3141663"/>
            <a:ext cx="131762" cy="717550"/>
            <a:chOff x="4345" y="1979"/>
            <a:chExt cx="90" cy="452"/>
          </a:xfrm>
        </p:grpSpPr>
        <p:sp>
          <p:nvSpPr>
            <p:cNvPr id="60443" name="Oval 31"/>
            <p:cNvSpPr>
              <a:spLocks noChangeArrowheads="1"/>
            </p:cNvSpPr>
            <p:nvPr/>
          </p:nvSpPr>
          <p:spPr bwMode="auto">
            <a:xfrm>
              <a:off x="4345" y="2341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60444" name="Line 32"/>
            <p:cNvSpPr>
              <a:spLocks noChangeShapeType="1"/>
            </p:cNvSpPr>
            <p:nvPr/>
          </p:nvSpPr>
          <p:spPr bwMode="auto">
            <a:xfrm>
              <a:off x="4390" y="1979"/>
              <a:ext cx="0" cy="363"/>
            </a:xfrm>
            <a:prstGeom prst="line">
              <a:avLst/>
            </a:prstGeom>
            <a:noFill/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s-ES"/>
            </a:p>
          </p:txBody>
        </p:sp>
      </p:grpSp>
      <p:grpSp>
        <p:nvGrpSpPr>
          <p:cNvPr id="60437" name="Group 33"/>
          <p:cNvGrpSpPr>
            <a:grpSpLocks/>
          </p:cNvGrpSpPr>
          <p:nvPr/>
        </p:nvGrpSpPr>
        <p:grpSpPr bwMode="auto">
          <a:xfrm>
            <a:off x="7829550" y="2060575"/>
            <a:ext cx="131763" cy="1438275"/>
            <a:chOff x="5343" y="1298"/>
            <a:chExt cx="90" cy="906"/>
          </a:xfrm>
        </p:grpSpPr>
        <p:sp>
          <p:nvSpPr>
            <p:cNvPr id="60441" name="Oval 34"/>
            <p:cNvSpPr>
              <a:spLocks noChangeArrowheads="1"/>
            </p:cNvSpPr>
            <p:nvPr/>
          </p:nvSpPr>
          <p:spPr bwMode="auto">
            <a:xfrm>
              <a:off x="5343" y="2114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60442" name="Line 35"/>
            <p:cNvSpPr>
              <a:spLocks noChangeShapeType="1"/>
            </p:cNvSpPr>
            <p:nvPr/>
          </p:nvSpPr>
          <p:spPr bwMode="auto">
            <a:xfrm>
              <a:off x="5388" y="1298"/>
              <a:ext cx="0" cy="817"/>
            </a:xfrm>
            <a:prstGeom prst="line">
              <a:avLst/>
            </a:prstGeom>
            <a:noFill/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s-ES"/>
            </a:p>
          </p:txBody>
        </p:sp>
      </p:grpSp>
      <p:sp>
        <p:nvSpPr>
          <p:cNvPr id="60438" name="Text Box 36"/>
          <p:cNvSpPr txBox="1">
            <a:spLocks noChangeArrowheads="1"/>
          </p:cNvSpPr>
          <p:nvPr/>
        </p:nvSpPr>
        <p:spPr bwMode="auto">
          <a:xfrm>
            <a:off x="252413" y="1181100"/>
            <a:ext cx="4824412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defTabSz="987425"/>
            <a:r>
              <a:rPr lang="es-ES" sz="1800">
                <a:latin typeface="Arial" charset="0"/>
                <a:cs typeface="Arial" charset="0"/>
              </a:rPr>
              <a:t>Fijémonos ahora en los errores de predicción (líneas verticales). Los proyectamos sobre el eje Y.</a:t>
            </a:r>
          </a:p>
        </p:txBody>
      </p:sp>
      <p:sp>
        <p:nvSpPr>
          <p:cNvPr id="60439" name="Text Box 37"/>
          <p:cNvSpPr txBox="1">
            <a:spLocks noChangeArrowheads="1"/>
          </p:cNvSpPr>
          <p:nvPr/>
        </p:nvSpPr>
        <p:spPr bwMode="auto">
          <a:xfrm>
            <a:off x="252413" y="2189163"/>
            <a:ext cx="4851400" cy="203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defTabSz="987425"/>
            <a:r>
              <a:rPr lang="es-ES" sz="1800">
                <a:latin typeface="Arial" charset="0"/>
                <a:cs typeface="Arial" charset="0"/>
              </a:rPr>
              <a:t>Se observa que los errores de predicción, residuos, están menos dispersos que la variable Y original.</a:t>
            </a:r>
          </a:p>
          <a:p>
            <a:pPr algn="just" defTabSz="987425"/>
            <a:endParaRPr lang="es-ES" sz="1800">
              <a:latin typeface="Arial" charset="0"/>
              <a:cs typeface="Arial" charset="0"/>
            </a:endParaRPr>
          </a:p>
          <a:p>
            <a:pPr algn="just" defTabSz="987425"/>
            <a:r>
              <a:rPr lang="es-ES" sz="1800">
                <a:latin typeface="Arial" charset="0"/>
                <a:cs typeface="Arial" charset="0"/>
              </a:rPr>
              <a:t>Cuanto menos dispersos sean los residuos, </a:t>
            </a:r>
          </a:p>
          <a:p>
            <a:pPr algn="just" defTabSz="987425"/>
            <a:r>
              <a:rPr lang="es-ES" sz="1800">
                <a:latin typeface="Arial" charset="0"/>
                <a:cs typeface="Arial" charset="0"/>
              </a:rPr>
              <a:t>mejor será la bondad del ajuste.</a:t>
            </a:r>
          </a:p>
          <a:p>
            <a:pPr algn="just" defTabSz="987425"/>
            <a:endParaRPr lang="es-ES" sz="1800">
              <a:latin typeface="Arial" charset="0"/>
              <a:cs typeface="Arial" charset="0"/>
            </a:endParaRPr>
          </a:p>
        </p:txBody>
      </p:sp>
      <p:sp>
        <p:nvSpPr>
          <p:cNvPr id="25624" name="1 Marcador de número de diapositiva"/>
          <p:cNvSpPr>
            <a:spLocks noGrp="1"/>
          </p:cNvSpPr>
          <p:nvPr>
            <p:ph type="sldNum" sz="quarter" idx="12"/>
          </p:nvPr>
        </p:nvSpPr>
        <p:spPr>
          <a:ln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fld id="{1EAF9A90-4D01-4462-B530-EFFFCDCEE749}" type="slidenum">
              <a:rPr lang="es-MX"/>
              <a:pPr>
                <a:defRPr/>
              </a:pPr>
              <a:t>23</a:t>
            </a:fld>
            <a:endParaRPr lang="es-MX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525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525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52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52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525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52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152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525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0" fill="hold"/>
                                        <p:tgtEl>
                                          <p:spTgt spid="1525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0" fill="hold"/>
                                        <p:tgtEl>
                                          <p:spTgt spid="1525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2582" grpId="0" animBg="1"/>
      <p:bldP spid="152583" grpId="0" animBg="1"/>
      <p:bldP spid="152584" grpId="0" animBg="1"/>
      <p:bldP spid="152585" grpId="0" animBg="1"/>
      <p:bldP spid="152586" grpId="0" animBg="1"/>
      <p:bldP spid="152587" grpId="0" animBg="1"/>
      <p:bldP spid="152588" grpId="0" animBg="1"/>
      <p:bldP spid="152589" grpId="0" animBg="1"/>
      <p:bldP spid="152590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2" name="Text Box 2"/>
          <p:cNvSpPr txBox="1">
            <a:spLocks noChangeArrowheads="1"/>
          </p:cNvSpPr>
          <p:nvPr/>
        </p:nvSpPr>
        <p:spPr bwMode="auto">
          <a:xfrm>
            <a:off x="184150" y="1347788"/>
            <a:ext cx="5583238" cy="280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87425"/>
            <a:r>
              <a:rPr lang="es-ES" sz="1600">
                <a:latin typeface="Arial" charset="0"/>
                <a:cs typeface="Arial" charset="0"/>
              </a:rPr>
              <a:t>Resumiendo:</a:t>
            </a:r>
          </a:p>
          <a:p>
            <a:pPr lvl="1" defTabSz="987425">
              <a:buFontTx/>
              <a:buChar char="•"/>
            </a:pPr>
            <a:endParaRPr lang="es-ES" sz="1600">
              <a:latin typeface="Arial" charset="0"/>
              <a:cs typeface="Arial" charset="0"/>
            </a:endParaRPr>
          </a:p>
          <a:p>
            <a:pPr lvl="1" defTabSz="987425">
              <a:buFontTx/>
              <a:buChar char="•"/>
            </a:pPr>
            <a:r>
              <a:rPr lang="es-ES" sz="1600">
                <a:latin typeface="Arial" charset="0"/>
                <a:cs typeface="Arial" charset="0"/>
              </a:rPr>
              <a:t> La dispersión del error residual será una fracción de la dispersión original de Y</a:t>
            </a:r>
            <a:r>
              <a:rPr lang="es-ES_tradnl" sz="1600">
                <a:latin typeface="Arial" charset="0"/>
                <a:cs typeface="Arial" charset="0"/>
              </a:rPr>
              <a:t>.</a:t>
            </a:r>
            <a:endParaRPr lang="es-ES" sz="1600">
              <a:latin typeface="Arial" charset="0"/>
              <a:cs typeface="Arial" charset="0"/>
            </a:endParaRPr>
          </a:p>
          <a:p>
            <a:pPr lvl="1" defTabSz="987425">
              <a:buFontTx/>
              <a:buChar char="•"/>
            </a:pPr>
            <a:endParaRPr lang="es-ES" sz="1600">
              <a:latin typeface="Arial" charset="0"/>
              <a:cs typeface="Arial" charset="0"/>
            </a:endParaRPr>
          </a:p>
          <a:p>
            <a:pPr lvl="1" defTabSz="987425">
              <a:buFontTx/>
              <a:buChar char="•"/>
            </a:pPr>
            <a:r>
              <a:rPr lang="es-ES" sz="1600">
                <a:latin typeface="Arial" charset="0"/>
                <a:cs typeface="Arial" charset="0"/>
              </a:rPr>
              <a:t>Cuanto menor sea la dispersión del error residual</a:t>
            </a:r>
            <a:r>
              <a:rPr lang="es-ES_tradnl" sz="1600">
                <a:latin typeface="Arial" charset="0"/>
                <a:cs typeface="Arial" charset="0"/>
              </a:rPr>
              <a:t> </a:t>
            </a:r>
            <a:r>
              <a:rPr lang="es-ES" sz="1600">
                <a:latin typeface="Arial" charset="0"/>
                <a:cs typeface="Arial" charset="0"/>
              </a:rPr>
              <a:t>mejor será el ajuste de regresión.</a:t>
            </a:r>
          </a:p>
          <a:p>
            <a:pPr lvl="1" defTabSz="987425">
              <a:buFontTx/>
              <a:buChar char="•"/>
            </a:pPr>
            <a:endParaRPr lang="es-ES" sz="1600">
              <a:latin typeface="Arial" charset="0"/>
              <a:cs typeface="Arial" charset="0"/>
            </a:endParaRPr>
          </a:p>
          <a:p>
            <a:pPr defTabSz="987425"/>
            <a:r>
              <a:rPr lang="es-ES" sz="1600">
                <a:latin typeface="Arial" charset="0"/>
                <a:cs typeface="Arial" charset="0"/>
              </a:rPr>
              <a:t>Eso hace que definamos como medida </a:t>
            </a:r>
            <a:endParaRPr lang="es-ES_tradnl" sz="1600">
              <a:latin typeface="Arial" charset="0"/>
              <a:cs typeface="Arial" charset="0"/>
            </a:endParaRPr>
          </a:p>
          <a:p>
            <a:pPr defTabSz="987425"/>
            <a:r>
              <a:rPr lang="es-ES" sz="1600">
                <a:latin typeface="Arial" charset="0"/>
                <a:cs typeface="Arial" charset="0"/>
              </a:rPr>
              <a:t>de </a:t>
            </a:r>
            <a:r>
              <a:rPr lang="es-ES" sz="1600" b="1">
                <a:latin typeface="Arial" charset="0"/>
                <a:cs typeface="Arial" charset="0"/>
              </a:rPr>
              <a:t>bondad  de un ajuste de regresión</a:t>
            </a:r>
            <a:r>
              <a:rPr lang="es-ES" sz="1600">
                <a:latin typeface="Arial" charset="0"/>
                <a:cs typeface="Arial" charset="0"/>
              </a:rPr>
              <a:t>,</a:t>
            </a:r>
          </a:p>
          <a:p>
            <a:pPr defTabSz="987425"/>
            <a:r>
              <a:rPr lang="es-ES" sz="1600">
                <a:latin typeface="Arial" charset="0"/>
                <a:cs typeface="Arial" charset="0"/>
              </a:rPr>
              <a:t> o </a:t>
            </a:r>
            <a:r>
              <a:rPr lang="es-ES" sz="1600" b="1">
                <a:latin typeface="Arial" charset="0"/>
                <a:cs typeface="Arial" charset="0"/>
              </a:rPr>
              <a:t>coeficiente de determinación</a:t>
            </a:r>
            <a:r>
              <a:rPr lang="es-ES" sz="1600">
                <a:latin typeface="Arial" charset="0"/>
                <a:cs typeface="Arial" charset="0"/>
              </a:rPr>
              <a:t> a:</a:t>
            </a:r>
          </a:p>
        </p:txBody>
      </p:sp>
      <p:sp>
        <p:nvSpPr>
          <p:cNvPr id="27653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663575" y="485775"/>
            <a:ext cx="8229600" cy="1143000"/>
          </a:xfr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eaLnBrk="1" hangingPunct="1">
              <a:defRPr/>
            </a:pPr>
            <a:r>
              <a:rPr lang="es-ES" cap="small" dirty="0" smtClean="0"/>
              <a:t>Bondad de un ajuste</a:t>
            </a:r>
          </a:p>
        </p:txBody>
      </p:sp>
      <p:graphicFrame>
        <p:nvGraphicFramePr>
          <p:cNvPr id="27650" name="Object 4"/>
          <p:cNvGraphicFramePr>
            <a:graphicFrameLocks noChangeAspect="1"/>
          </p:cNvGraphicFramePr>
          <p:nvPr>
            <p:ph sz="half" idx="1"/>
          </p:nvPr>
        </p:nvGraphicFramePr>
        <p:xfrm>
          <a:off x="133350" y="4572000"/>
          <a:ext cx="2070100" cy="1320800"/>
        </p:xfrm>
        <a:graphic>
          <a:graphicData uri="http://schemas.openxmlformats.org/presentationml/2006/ole">
            <p:oleObj spid="_x0000_s27650" name="Ecuación" r:id="rId4" imgW="736600" imgH="469900" progId="Equation.3">
              <p:embed/>
            </p:oleObj>
          </a:graphicData>
        </a:graphic>
      </p:graphicFrame>
      <p:sp>
        <p:nvSpPr>
          <p:cNvPr id="27654" name="Line 5"/>
          <p:cNvSpPr>
            <a:spLocks noChangeShapeType="1"/>
          </p:cNvSpPr>
          <p:nvPr/>
        </p:nvSpPr>
        <p:spPr bwMode="auto">
          <a:xfrm flipV="1">
            <a:off x="2378075" y="1268413"/>
            <a:ext cx="6581775" cy="4895850"/>
          </a:xfrm>
          <a:prstGeom prst="line">
            <a:avLst/>
          </a:prstGeom>
          <a:noFill/>
          <a:ln w="508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27655" name="Line 6"/>
          <p:cNvSpPr>
            <a:spLocks noChangeShapeType="1"/>
          </p:cNvSpPr>
          <p:nvPr/>
        </p:nvSpPr>
        <p:spPr bwMode="auto">
          <a:xfrm flipV="1">
            <a:off x="5768975" y="1195388"/>
            <a:ext cx="0" cy="51133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27656" name="Text Box 7"/>
          <p:cNvSpPr txBox="1">
            <a:spLocks noChangeArrowheads="1"/>
          </p:cNvSpPr>
          <p:nvPr/>
        </p:nvSpPr>
        <p:spPr bwMode="auto">
          <a:xfrm>
            <a:off x="5900738" y="1195388"/>
            <a:ext cx="319087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987425"/>
            <a:r>
              <a:rPr lang="es-ES" sz="1900"/>
              <a:t>Y</a:t>
            </a:r>
          </a:p>
        </p:txBody>
      </p:sp>
      <p:sp>
        <p:nvSpPr>
          <p:cNvPr id="27657" name="Rectangle 8"/>
          <p:cNvSpPr>
            <a:spLocks noChangeArrowheads="1"/>
          </p:cNvSpPr>
          <p:nvPr/>
        </p:nvSpPr>
        <p:spPr bwMode="auto">
          <a:xfrm>
            <a:off x="8693150" y="2636838"/>
            <a:ext cx="265113" cy="3816350"/>
          </a:xfrm>
          <a:prstGeom prst="rect">
            <a:avLst/>
          </a:prstGeom>
          <a:solidFill>
            <a:srgbClr val="FF99CC">
              <a:alpha val="50195"/>
            </a:srgb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s-ES"/>
          </a:p>
        </p:txBody>
      </p:sp>
      <p:sp>
        <p:nvSpPr>
          <p:cNvPr id="27658" name="Rectangle 9"/>
          <p:cNvSpPr>
            <a:spLocks noChangeArrowheads="1"/>
          </p:cNvSpPr>
          <p:nvPr/>
        </p:nvSpPr>
        <p:spPr bwMode="auto">
          <a:xfrm>
            <a:off x="7696200" y="3933825"/>
            <a:ext cx="265113" cy="2519363"/>
          </a:xfrm>
          <a:prstGeom prst="rect">
            <a:avLst/>
          </a:prstGeom>
          <a:solidFill>
            <a:srgbClr val="FF0000">
              <a:alpha val="50195"/>
            </a:srgb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s-ES"/>
          </a:p>
        </p:txBody>
      </p:sp>
      <p:grpSp>
        <p:nvGrpSpPr>
          <p:cNvPr id="27659" name="Group 10"/>
          <p:cNvGrpSpPr>
            <a:grpSpLocks/>
          </p:cNvGrpSpPr>
          <p:nvPr/>
        </p:nvGrpSpPr>
        <p:grpSpPr bwMode="auto">
          <a:xfrm>
            <a:off x="3109913" y="4508500"/>
            <a:ext cx="131762" cy="1081088"/>
            <a:chOff x="2122" y="2840"/>
            <a:chExt cx="90" cy="681"/>
          </a:xfrm>
        </p:grpSpPr>
        <p:sp>
          <p:nvSpPr>
            <p:cNvPr id="27679" name="Oval 11"/>
            <p:cNvSpPr>
              <a:spLocks noChangeArrowheads="1"/>
            </p:cNvSpPr>
            <p:nvPr/>
          </p:nvSpPr>
          <p:spPr bwMode="auto">
            <a:xfrm>
              <a:off x="2122" y="2840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7680" name="Line 12"/>
            <p:cNvSpPr>
              <a:spLocks noChangeShapeType="1"/>
            </p:cNvSpPr>
            <p:nvPr/>
          </p:nvSpPr>
          <p:spPr bwMode="auto">
            <a:xfrm>
              <a:off x="2167" y="2931"/>
              <a:ext cx="0" cy="590"/>
            </a:xfrm>
            <a:prstGeom prst="line">
              <a:avLst/>
            </a:prstGeom>
            <a:noFill/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s-ES"/>
            </a:p>
          </p:txBody>
        </p:sp>
      </p:grpSp>
      <p:grpSp>
        <p:nvGrpSpPr>
          <p:cNvPr id="27660" name="Group 13"/>
          <p:cNvGrpSpPr>
            <a:grpSpLocks/>
          </p:cNvGrpSpPr>
          <p:nvPr/>
        </p:nvGrpSpPr>
        <p:grpSpPr bwMode="auto">
          <a:xfrm>
            <a:off x="4572000" y="4508500"/>
            <a:ext cx="131763" cy="1150938"/>
            <a:chOff x="3120" y="2840"/>
            <a:chExt cx="90" cy="725"/>
          </a:xfrm>
        </p:grpSpPr>
        <p:sp>
          <p:nvSpPr>
            <p:cNvPr id="27677" name="Oval 14"/>
            <p:cNvSpPr>
              <a:spLocks noChangeArrowheads="1"/>
            </p:cNvSpPr>
            <p:nvPr/>
          </p:nvSpPr>
          <p:spPr bwMode="auto">
            <a:xfrm>
              <a:off x="3120" y="3475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7678" name="Line 15"/>
            <p:cNvSpPr>
              <a:spLocks noChangeShapeType="1"/>
            </p:cNvSpPr>
            <p:nvPr/>
          </p:nvSpPr>
          <p:spPr bwMode="auto">
            <a:xfrm>
              <a:off x="3165" y="2840"/>
              <a:ext cx="0" cy="636"/>
            </a:xfrm>
            <a:prstGeom prst="line">
              <a:avLst/>
            </a:prstGeom>
            <a:noFill/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s-ES"/>
            </a:p>
          </p:txBody>
        </p:sp>
      </p:grpSp>
      <p:grpSp>
        <p:nvGrpSpPr>
          <p:cNvPr id="27661" name="Group 16"/>
          <p:cNvGrpSpPr>
            <a:grpSpLocks/>
          </p:cNvGrpSpPr>
          <p:nvPr/>
        </p:nvGrpSpPr>
        <p:grpSpPr bwMode="auto">
          <a:xfrm>
            <a:off x="4772025" y="3427413"/>
            <a:ext cx="131763" cy="865187"/>
            <a:chOff x="3256" y="2159"/>
            <a:chExt cx="90" cy="545"/>
          </a:xfrm>
        </p:grpSpPr>
        <p:sp>
          <p:nvSpPr>
            <p:cNvPr id="27675" name="Oval 17"/>
            <p:cNvSpPr>
              <a:spLocks noChangeArrowheads="1"/>
            </p:cNvSpPr>
            <p:nvPr/>
          </p:nvSpPr>
          <p:spPr bwMode="auto">
            <a:xfrm>
              <a:off x="3256" y="2159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7676" name="Line 18"/>
            <p:cNvSpPr>
              <a:spLocks noChangeShapeType="1"/>
            </p:cNvSpPr>
            <p:nvPr/>
          </p:nvSpPr>
          <p:spPr bwMode="auto">
            <a:xfrm>
              <a:off x="3301" y="2251"/>
              <a:ext cx="0" cy="453"/>
            </a:xfrm>
            <a:prstGeom prst="line">
              <a:avLst/>
            </a:prstGeom>
            <a:noFill/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s-ES"/>
            </a:p>
          </p:txBody>
        </p:sp>
      </p:grpSp>
      <p:grpSp>
        <p:nvGrpSpPr>
          <p:cNvPr id="27662" name="Group 19"/>
          <p:cNvGrpSpPr>
            <a:grpSpLocks/>
          </p:cNvGrpSpPr>
          <p:nvPr/>
        </p:nvGrpSpPr>
        <p:grpSpPr bwMode="auto">
          <a:xfrm>
            <a:off x="6500813" y="1843088"/>
            <a:ext cx="131762" cy="1154112"/>
            <a:chOff x="4436" y="1161"/>
            <a:chExt cx="90" cy="727"/>
          </a:xfrm>
        </p:grpSpPr>
        <p:sp>
          <p:nvSpPr>
            <p:cNvPr id="27673" name="Oval 20"/>
            <p:cNvSpPr>
              <a:spLocks noChangeArrowheads="1"/>
            </p:cNvSpPr>
            <p:nvPr/>
          </p:nvSpPr>
          <p:spPr bwMode="auto">
            <a:xfrm>
              <a:off x="4436" y="1161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7674" name="Line 21"/>
            <p:cNvSpPr>
              <a:spLocks noChangeShapeType="1"/>
            </p:cNvSpPr>
            <p:nvPr/>
          </p:nvSpPr>
          <p:spPr bwMode="auto">
            <a:xfrm>
              <a:off x="4481" y="1253"/>
              <a:ext cx="0" cy="635"/>
            </a:xfrm>
            <a:prstGeom prst="line">
              <a:avLst/>
            </a:prstGeom>
            <a:noFill/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s-ES"/>
            </a:p>
          </p:txBody>
        </p:sp>
      </p:grpSp>
      <p:grpSp>
        <p:nvGrpSpPr>
          <p:cNvPr id="27663" name="Group 22"/>
          <p:cNvGrpSpPr>
            <a:grpSpLocks/>
          </p:cNvGrpSpPr>
          <p:nvPr/>
        </p:nvGrpSpPr>
        <p:grpSpPr bwMode="auto">
          <a:xfrm>
            <a:off x="8626475" y="1484313"/>
            <a:ext cx="131763" cy="862012"/>
            <a:chOff x="5887" y="935"/>
            <a:chExt cx="90" cy="543"/>
          </a:xfrm>
        </p:grpSpPr>
        <p:sp>
          <p:nvSpPr>
            <p:cNvPr id="27671" name="Oval 23"/>
            <p:cNvSpPr>
              <a:spLocks noChangeArrowheads="1"/>
            </p:cNvSpPr>
            <p:nvPr/>
          </p:nvSpPr>
          <p:spPr bwMode="auto">
            <a:xfrm>
              <a:off x="5887" y="1388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7672" name="Line 24"/>
            <p:cNvSpPr>
              <a:spLocks noChangeShapeType="1"/>
            </p:cNvSpPr>
            <p:nvPr/>
          </p:nvSpPr>
          <p:spPr bwMode="auto">
            <a:xfrm>
              <a:off x="5932" y="935"/>
              <a:ext cx="0" cy="454"/>
            </a:xfrm>
            <a:prstGeom prst="line">
              <a:avLst/>
            </a:prstGeom>
            <a:noFill/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s-ES"/>
            </a:p>
          </p:txBody>
        </p:sp>
      </p:grpSp>
      <p:grpSp>
        <p:nvGrpSpPr>
          <p:cNvPr id="27664" name="Group 25"/>
          <p:cNvGrpSpPr>
            <a:grpSpLocks/>
          </p:cNvGrpSpPr>
          <p:nvPr/>
        </p:nvGrpSpPr>
        <p:grpSpPr bwMode="auto">
          <a:xfrm>
            <a:off x="6367463" y="3141663"/>
            <a:ext cx="131762" cy="717550"/>
            <a:chOff x="4345" y="1979"/>
            <a:chExt cx="90" cy="452"/>
          </a:xfrm>
        </p:grpSpPr>
        <p:sp>
          <p:nvSpPr>
            <p:cNvPr id="27669" name="Oval 26"/>
            <p:cNvSpPr>
              <a:spLocks noChangeArrowheads="1"/>
            </p:cNvSpPr>
            <p:nvPr/>
          </p:nvSpPr>
          <p:spPr bwMode="auto">
            <a:xfrm>
              <a:off x="4345" y="2341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7670" name="Line 27"/>
            <p:cNvSpPr>
              <a:spLocks noChangeShapeType="1"/>
            </p:cNvSpPr>
            <p:nvPr/>
          </p:nvSpPr>
          <p:spPr bwMode="auto">
            <a:xfrm>
              <a:off x="4390" y="1979"/>
              <a:ext cx="0" cy="363"/>
            </a:xfrm>
            <a:prstGeom prst="line">
              <a:avLst/>
            </a:prstGeom>
            <a:noFill/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s-ES"/>
            </a:p>
          </p:txBody>
        </p:sp>
      </p:grpSp>
      <p:grpSp>
        <p:nvGrpSpPr>
          <p:cNvPr id="27665" name="Group 28"/>
          <p:cNvGrpSpPr>
            <a:grpSpLocks/>
          </p:cNvGrpSpPr>
          <p:nvPr/>
        </p:nvGrpSpPr>
        <p:grpSpPr bwMode="auto">
          <a:xfrm>
            <a:off x="7829550" y="2060575"/>
            <a:ext cx="131763" cy="1438275"/>
            <a:chOff x="5343" y="1298"/>
            <a:chExt cx="90" cy="906"/>
          </a:xfrm>
        </p:grpSpPr>
        <p:sp>
          <p:nvSpPr>
            <p:cNvPr id="27667" name="Oval 29"/>
            <p:cNvSpPr>
              <a:spLocks noChangeArrowheads="1"/>
            </p:cNvSpPr>
            <p:nvPr/>
          </p:nvSpPr>
          <p:spPr bwMode="auto">
            <a:xfrm>
              <a:off x="5343" y="2114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7668" name="Line 30"/>
            <p:cNvSpPr>
              <a:spLocks noChangeShapeType="1"/>
            </p:cNvSpPr>
            <p:nvPr/>
          </p:nvSpPr>
          <p:spPr bwMode="auto">
            <a:xfrm>
              <a:off x="5388" y="1298"/>
              <a:ext cx="0" cy="817"/>
            </a:xfrm>
            <a:prstGeom prst="line">
              <a:avLst/>
            </a:prstGeom>
            <a:noFill/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s-ES"/>
            </a:p>
          </p:txBody>
        </p:sp>
      </p:grpSp>
      <p:graphicFrame>
        <p:nvGraphicFramePr>
          <p:cNvPr id="27651" name="Object 31"/>
          <p:cNvGraphicFramePr>
            <a:graphicFrameLocks noChangeAspect="1"/>
          </p:cNvGraphicFramePr>
          <p:nvPr>
            <p:ph sz="half" idx="2"/>
          </p:nvPr>
        </p:nvGraphicFramePr>
        <p:xfrm>
          <a:off x="7562850" y="5838825"/>
          <a:ext cx="1516063" cy="685800"/>
        </p:xfrm>
        <a:graphic>
          <a:graphicData uri="http://schemas.openxmlformats.org/presentationml/2006/ole">
            <p:oleObj spid="_x0000_s27651" name="Ecuación" r:id="rId5" imgW="647700" imgH="241300" progId="Equation.3">
              <p:embed/>
            </p:oleObj>
          </a:graphicData>
        </a:graphic>
      </p:graphicFrame>
      <p:sp>
        <p:nvSpPr>
          <p:cNvPr id="26642" name="1 Marcador de número de diapositiva"/>
          <p:cNvSpPr>
            <a:spLocks noGrp="1"/>
          </p:cNvSpPr>
          <p:nvPr>
            <p:ph type="sldNum" sz="quarter" idx="12"/>
          </p:nvPr>
        </p:nvSpPr>
        <p:spPr>
          <a:ln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fld id="{6C99796D-4C32-47A6-8F1F-137C24353597}" type="slidenum">
              <a:rPr lang="es-MX"/>
              <a:pPr>
                <a:defRPr/>
              </a:pPr>
              <a:t>24</a:t>
            </a:fld>
            <a:endParaRPr lang="es-MX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Line 3"/>
          <p:cNvSpPr>
            <a:spLocks noChangeShapeType="1"/>
          </p:cNvSpPr>
          <p:nvPr/>
        </p:nvSpPr>
        <p:spPr bwMode="auto">
          <a:xfrm>
            <a:off x="395288" y="1555750"/>
            <a:ext cx="0" cy="25209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43011" name="Line 4"/>
          <p:cNvSpPr>
            <a:spLocks noChangeShapeType="1"/>
          </p:cNvSpPr>
          <p:nvPr/>
        </p:nvSpPr>
        <p:spPr bwMode="auto">
          <a:xfrm>
            <a:off x="360363" y="4076700"/>
            <a:ext cx="241141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43012" name="Oval 5"/>
          <p:cNvSpPr>
            <a:spLocks noChangeArrowheads="1"/>
          </p:cNvSpPr>
          <p:nvPr/>
        </p:nvSpPr>
        <p:spPr bwMode="auto">
          <a:xfrm>
            <a:off x="755650" y="3789363"/>
            <a:ext cx="73025" cy="71437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it-IT">
              <a:latin typeface="Arial" charset="0"/>
              <a:cs typeface="Arial" charset="0"/>
            </a:endParaRPr>
          </a:p>
        </p:txBody>
      </p:sp>
      <p:sp>
        <p:nvSpPr>
          <p:cNvPr id="43013" name="Oval 6"/>
          <p:cNvSpPr>
            <a:spLocks noChangeArrowheads="1"/>
          </p:cNvSpPr>
          <p:nvPr/>
        </p:nvSpPr>
        <p:spPr bwMode="auto">
          <a:xfrm>
            <a:off x="900113" y="3355975"/>
            <a:ext cx="73025" cy="71438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it-IT">
              <a:latin typeface="Arial" charset="0"/>
              <a:cs typeface="Arial" charset="0"/>
            </a:endParaRPr>
          </a:p>
        </p:txBody>
      </p:sp>
      <p:sp>
        <p:nvSpPr>
          <p:cNvPr id="43014" name="Oval 7"/>
          <p:cNvSpPr>
            <a:spLocks noChangeArrowheads="1"/>
          </p:cNvSpPr>
          <p:nvPr/>
        </p:nvSpPr>
        <p:spPr bwMode="auto">
          <a:xfrm>
            <a:off x="1260475" y="3571875"/>
            <a:ext cx="73025" cy="71438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it-IT">
              <a:latin typeface="Arial" charset="0"/>
              <a:cs typeface="Arial" charset="0"/>
            </a:endParaRPr>
          </a:p>
        </p:txBody>
      </p:sp>
      <p:sp>
        <p:nvSpPr>
          <p:cNvPr id="43015" name="Oval 8"/>
          <p:cNvSpPr>
            <a:spLocks noChangeArrowheads="1"/>
          </p:cNvSpPr>
          <p:nvPr/>
        </p:nvSpPr>
        <p:spPr bwMode="auto">
          <a:xfrm>
            <a:off x="1331913" y="3284538"/>
            <a:ext cx="73025" cy="71437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it-IT">
              <a:latin typeface="Arial" charset="0"/>
              <a:cs typeface="Arial" charset="0"/>
            </a:endParaRPr>
          </a:p>
        </p:txBody>
      </p:sp>
      <p:sp>
        <p:nvSpPr>
          <p:cNvPr id="43016" name="Oval 9"/>
          <p:cNvSpPr>
            <a:spLocks noChangeArrowheads="1"/>
          </p:cNvSpPr>
          <p:nvPr/>
        </p:nvSpPr>
        <p:spPr bwMode="auto">
          <a:xfrm>
            <a:off x="1619250" y="2997200"/>
            <a:ext cx="73025" cy="71438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it-IT">
              <a:latin typeface="Arial" charset="0"/>
              <a:cs typeface="Arial" charset="0"/>
            </a:endParaRPr>
          </a:p>
        </p:txBody>
      </p:sp>
      <p:sp>
        <p:nvSpPr>
          <p:cNvPr id="43017" name="Oval 10"/>
          <p:cNvSpPr>
            <a:spLocks noChangeArrowheads="1"/>
          </p:cNvSpPr>
          <p:nvPr/>
        </p:nvSpPr>
        <p:spPr bwMode="auto">
          <a:xfrm>
            <a:off x="2052638" y="3068638"/>
            <a:ext cx="73025" cy="71437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it-IT">
              <a:latin typeface="Arial" charset="0"/>
              <a:cs typeface="Arial" charset="0"/>
            </a:endParaRPr>
          </a:p>
        </p:txBody>
      </p:sp>
      <p:sp>
        <p:nvSpPr>
          <p:cNvPr id="43018" name="Oval 11"/>
          <p:cNvSpPr>
            <a:spLocks noChangeArrowheads="1"/>
          </p:cNvSpPr>
          <p:nvPr/>
        </p:nvSpPr>
        <p:spPr bwMode="auto">
          <a:xfrm>
            <a:off x="2124075" y="2636838"/>
            <a:ext cx="73025" cy="71437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it-IT">
              <a:latin typeface="Arial" charset="0"/>
              <a:cs typeface="Arial" charset="0"/>
            </a:endParaRPr>
          </a:p>
        </p:txBody>
      </p:sp>
      <p:sp>
        <p:nvSpPr>
          <p:cNvPr id="43019" name="Oval 12"/>
          <p:cNvSpPr>
            <a:spLocks noChangeArrowheads="1"/>
          </p:cNvSpPr>
          <p:nvPr/>
        </p:nvSpPr>
        <p:spPr bwMode="auto">
          <a:xfrm>
            <a:off x="2411413" y="2997200"/>
            <a:ext cx="73025" cy="71438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it-IT">
              <a:latin typeface="Arial" charset="0"/>
              <a:cs typeface="Arial" charset="0"/>
            </a:endParaRPr>
          </a:p>
        </p:txBody>
      </p:sp>
      <p:sp>
        <p:nvSpPr>
          <p:cNvPr id="43020" name="Text Box 20"/>
          <p:cNvSpPr txBox="1">
            <a:spLocks noChangeArrowheads="1"/>
          </p:cNvSpPr>
          <p:nvPr/>
        </p:nvSpPr>
        <p:spPr bwMode="auto">
          <a:xfrm>
            <a:off x="6516688" y="4221163"/>
            <a:ext cx="230346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>
                <a:latin typeface="Arial" charset="0"/>
                <a:cs typeface="Arial" charset="0"/>
              </a:rPr>
              <a:t>inteligencia</a:t>
            </a:r>
          </a:p>
        </p:txBody>
      </p:sp>
      <p:sp>
        <p:nvSpPr>
          <p:cNvPr id="43021" name="Text Box 21"/>
          <p:cNvSpPr txBox="1">
            <a:spLocks noChangeArrowheads="1"/>
          </p:cNvSpPr>
          <p:nvPr/>
        </p:nvSpPr>
        <p:spPr bwMode="auto">
          <a:xfrm rot="-5400000">
            <a:off x="-1040606" y="2550319"/>
            <a:ext cx="24479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>
                <a:latin typeface="Arial" charset="0"/>
                <a:cs typeface="Arial" charset="0"/>
              </a:rPr>
              <a:t>rendimiento</a:t>
            </a:r>
          </a:p>
        </p:txBody>
      </p:sp>
      <p:sp>
        <p:nvSpPr>
          <p:cNvPr id="43022" name="Oval 22"/>
          <p:cNvSpPr>
            <a:spLocks noChangeArrowheads="1"/>
          </p:cNvSpPr>
          <p:nvPr/>
        </p:nvSpPr>
        <p:spPr bwMode="auto">
          <a:xfrm>
            <a:off x="1835150" y="3213100"/>
            <a:ext cx="73025" cy="71438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it-IT">
              <a:latin typeface="Arial" charset="0"/>
              <a:cs typeface="Arial" charset="0"/>
            </a:endParaRPr>
          </a:p>
        </p:txBody>
      </p:sp>
      <p:sp>
        <p:nvSpPr>
          <p:cNvPr id="43023" name="Oval 23"/>
          <p:cNvSpPr>
            <a:spLocks noChangeArrowheads="1"/>
          </p:cNvSpPr>
          <p:nvPr/>
        </p:nvSpPr>
        <p:spPr bwMode="auto">
          <a:xfrm>
            <a:off x="1763713" y="2492375"/>
            <a:ext cx="73025" cy="71438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it-IT">
              <a:latin typeface="Arial" charset="0"/>
              <a:cs typeface="Arial" charset="0"/>
            </a:endParaRPr>
          </a:p>
        </p:txBody>
      </p:sp>
      <p:sp>
        <p:nvSpPr>
          <p:cNvPr id="43024" name="Text Box 24"/>
          <p:cNvSpPr txBox="1">
            <a:spLocks noChangeArrowheads="1"/>
          </p:cNvSpPr>
          <p:nvPr/>
        </p:nvSpPr>
        <p:spPr bwMode="auto">
          <a:xfrm>
            <a:off x="303213" y="784225"/>
            <a:ext cx="1841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it-IT">
              <a:latin typeface="Arial" charset="0"/>
              <a:cs typeface="Arial" charset="0"/>
            </a:endParaRPr>
          </a:p>
        </p:txBody>
      </p:sp>
      <p:sp>
        <p:nvSpPr>
          <p:cNvPr id="43025" name="Line 25"/>
          <p:cNvSpPr>
            <a:spLocks noChangeShapeType="1"/>
          </p:cNvSpPr>
          <p:nvPr/>
        </p:nvSpPr>
        <p:spPr bwMode="auto">
          <a:xfrm>
            <a:off x="6407150" y="1698625"/>
            <a:ext cx="0" cy="25209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43026" name="Line 26"/>
          <p:cNvSpPr>
            <a:spLocks noChangeShapeType="1"/>
          </p:cNvSpPr>
          <p:nvPr/>
        </p:nvSpPr>
        <p:spPr bwMode="auto">
          <a:xfrm>
            <a:off x="6407150" y="4219575"/>
            <a:ext cx="273685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43027" name="Oval 27"/>
          <p:cNvSpPr>
            <a:spLocks noChangeArrowheads="1"/>
          </p:cNvSpPr>
          <p:nvPr/>
        </p:nvSpPr>
        <p:spPr bwMode="auto">
          <a:xfrm>
            <a:off x="7019925" y="3141663"/>
            <a:ext cx="73025" cy="71437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it-IT">
              <a:latin typeface="Arial" charset="0"/>
              <a:cs typeface="Arial" charset="0"/>
            </a:endParaRPr>
          </a:p>
        </p:txBody>
      </p:sp>
      <p:sp>
        <p:nvSpPr>
          <p:cNvPr id="43028" name="Oval 28"/>
          <p:cNvSpPr>
            <a:spLocks noChangeArrowheads="1"/>
          </p:cNvSpPr>
          <p:nvPr/>
        </p:nvSpPr>
        <p:spPr bwMode="auto">
          <a:xfrm>
            <a:off x="7200900" y="3427413"/>
            <a:ext cx="73025" cy="71437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it-IT">
              <a:latin typeface="Arial" charset="0"/>
              <a:cs typeface="Arial" charset="0"/>
            </a:endParaRPr>
          </a:p>
        </p:txBody>
      </p:sp>
      <p:sp>
        <p:nvSpPr>
          <p:cNvPr id="43029" name="Oval 29"/>
          <p:cNvSpPr>
            <a:spLocks noChangeArrowheads="1"/>
          </p:cNvSpPr>
          <p:nvPr/>
        </p:nvSpPr>
        <p:spPr bwMode="auto">
          <a:xfrm>
            <a:off x="7740650" y="3644900"/>
            <a:ext cx="73025" cy="71438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it-IT">
              <a:latin typeface="Arial" charset="0"/>
              <a:cs typeface="Arial" charset="0"/>
            </a:endParaRPr>
          </a:p>
        </p:txBody>
      </p:sp>
      <p:sp>
        <p:nvSpPr>
          <p:cNvPr id="43030" name="Oval 30"/>
          <p:cNvSpPr>
            <a:spLocks noChangeArrowheads="1"/>
          </p:cNvSpPr>
          <p:nvPr/>
        </p:nvSpPr>
        <p:spPr bwMode="auto">
          <a:xfrm>
            <a:off x="7019925" y="2781300"/>
            <a:ext cx="73025" cy="71438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it-IT">
              <a:latin typeface="Arial" charset="0"/>
              <a:cs typeface="Arial" charset="0"/>
            </a:endParaRPr>
          </a:p>
        </p:txBody>
      </p:sp>
      <p:sp>
        <p:nvSpPr>
          <p:cNvPr id="43031" name="Oval 31"/>
          <p:cNvSpPr>
            <a:spLocks noChangeArrowheads="1"/>
          </p:cNvSpPr>
          <p:nvPr/>
        </p:nvSpPr>
        <p:spPr bwMode="auto">
          <a:xfrm>
            <a:off x="7631113" y="3140075"/>
            <a:ext cx="73025" cy="71438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it-IT">
              <a:latin typeface="Arial" charset="0"/>
              <a:cs typeface="Arial" charset="0"/>
            </a:endParaRPr>
          </a:p>
        </p:txBody>
      </p:sp>
      <p:sp>
        <p:nvSpPr>
          <p:cNvPr id="43032" name="Oval 32"/>
          <p:cNvSpPr>
            <a:spLocks noChangeArrowheads="1"/>
          </p:cNvSpPr>
          <p:nvPr/>
        </p:nvSpPr>
        <p:spPr bwMode="auto">
          <a:xfrm>
            <a:off x="7451725" y="3357563"/>
            <a:ext cx="73025" cy="71437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it-IT">
              <a:latin typeface="Arial" charset="0"/>
              <a:cs typeface="Arial" charset="0"/>
            </a:endParaRPr>
          </a:p>
        </p:txBody>
      </p:sp>
      <p:sp>
        <p:nvSpPr>
          <p:cNvPr id="43033" name="Oval 33"/>
          <p:cNvSpPr>
            <a:spLocks noChangeArrowheads="1"/>
          </p:cNvSpPr>
          <p:nvPr/>
        </p:nvSpPr>
        <p:spPr bwMode="auto">
          <a:xfrm>
            <a:off x="8172450" y="3644900"/>
            <a:ext cx="73025" cy="71438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it-IT">
              <a:latin typeface="Arial" charset="0"/>
              <a:cs typeface="Arial" charset="0"/>
            </a:endParaRPr>
          </a:p>
        </p:txBody>
      </p:sp>
      <p:sp>
        <p:nvSpPr>
          <p:cNvPr id="43034" name="Oval 34"/>
          <p:cNvSpPr>
            <a:spLocks noChangeArrowheads="1"/>
          </p:cNvSpPr>
          <p:nvPr/>
        </p:nvSpPr>
        <p:spPr bwMode="auto">
          <a:xfrm>
            <a:off x="8027988" y="3860800"/>
            <a:ext cx="73025" cy="71438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it-IT">
              <a:latin typeface="Arial" charset="0"/>
              <a:cs typeface="Arial" charset="0"/>
            </a:endParaRPr>
          </a:p>
        </p:txBody>
      </p:sp>
      <p:sp>
        <p:nvSpPr>
          <p:cNvPr id="43035" name="Text Box 35"/>
          <p:cNvSpPr txBox="1">
            <a:spLocks noChangeArrowheads="1"/>
          </p:cNvSpPr>
          <p:nvPr/>
        </p:nvSpPr>
        <p:spPr bwMode="auto">
          <a:xfrm rot="-5400000">
            <a:off x="4971256" y="2693195"/>
            <a:ext cx="24479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>
                <a:latin typeface="Arial" charset="0"/>
                <a:cs typeface="Arial" charset="0"/>
              </a:rPr>
              <a:t>rendimiento</a:t>
            </a:r>
          </a:p>
        </p:txBody>
      </p:sp>
      <p:sp>
        <p:nvSpPr>
          <p:cNvPr id="43036" name="Oval 36"/>
          <p:cNvSpPr>
            <a:spLocks noChangeArrowheads="1"/>
          </p:cNvSpPr>
          <p:nvPr/>
        </p:nvSpPr>
        <p:spPr bwMode="auto">
          <a:xfrm>
            <a:off x="7847013" y="3355975"/>
            <a:ext cx="73025" cy="71438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it-IT">
              <a:latin typeface="Arial" charset="0"/>
              <a:cs typeface="Arial" charset="0"/>
            </a:endParaRPr>
          </a:p>
        </p:txBody>
      </p:sp>
      <p:sp>
        <p:nvSpPr>
          <p:cNvPr id="43037" name="Oval 37"/>
          <p:cNvSpPr>
            <a:spLocks noChangeArrowheads="1"/>
          </p:cNvSpPr>
          <p:nvPr/>
        </p:nvSpPr>
        <p:spPr bwMode="auto">
          <a:xfrm>
            <a:off x="7380288" y="2924175"/>
            <a:ext cx="73025" cy="71438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it-IT">
              <a:latin typeface="Arial" charset="0"/>
              <a:cs typeface="Arial" charset="0"/>
            </a:endParaRPr>
          </a:p>
        </p:txBody>
      </p:sp>
      <p:sp>
        <p:nvSpPr>
          <p:cNvPr id="43038" name="Line 38"/>
          <p:cNvSpPr>
            <a:spLocks noChangeShapeType="1"/>
          </p:cNvSpPr>
          <p:nvPr/>
        </p:nvSpPr>
        <p:spPr bwMode="auto">
          <a:xfrm>
            <a:off x="3311525" y="1698625"/>
            <a:ext cx="0" cy="25209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43039" name="Line 39"/>
          <p:cNvSpPr>
            <a:spLocks noChangeShapeType="1"/>
          </p:cNvSpPr>
          <p:nvPr/>
        </p:nvSpPr>
        <p:spPr bwMode="auto">
          <a:xfrm>
            <a:off x="3311525" y="4219575"/>
            <a:ext cx="273685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43040" name="Oval 40"/>
          <p:cNvSpPr>
            <a:spLocks noChangeArrowheads="1"/>
          </p:cNvSpPr>
          <p:nvPr/>
        </p:nvSpPr>
        <p:spPr bwMode="auto">
          <a:xfrm>
            <a:off x="3851275" y="3573463"/>
            <a:ext cx="73025" cy="71437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it-IT">
              <a:latin typeface="Arial" charset="0"/>
              <a:cs typeface="Arial" charset="0"/>
            </a:endParaRPr>
          </a:p>
        </p:txBody>
      </p:sp>
      <p:sp>
        <p:nvSpPr>
          <p:cNvPr id="43041" name="Oval 41"/>
          <p:cNvSpPr>
            <a:spLocks noChangeArrowheads="1"/>
          </p:cNvSpPr>
          <p:nvPr/>
        </p:nvSpPr>
        <p:spPr bwMode="auto">
          <a:xfrm>
            <a:off x="3851275" y="3213100"/>
            <a:ext cx="73025" cy="71438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it-IT">
              <a:latin typeface="Arial" charset="0"/>
              <a:cs typeface="Arial" charset="0"/>
            </a:endParaRPr>
          </a:p>
        </p:txBody>
      </p:sp>
      <p:sp>
        <p:nvSpPr>
          <p:cNvPr id="43042" name="Oval 42"/>
          <p:cNvSpPr>
            <a:spLocks noChangeArrowheads="1"/>
          </p:cNvSpPr>
          <p:nvPr/>
        </p:nvSpPr>
        <p:spPr bwMode="auto">
          <a:xfrm>
            <a:off x="4356100" y="3714750"/>
            <a:ext cx="73025" cy="71438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it-IT">
              <a:latin typeface="Arial" charset="0"/>
              <a:cs typeface="Arial" charset="0"/>
            </a:endParaRPr>
          </a:p>
        </p:txBody>
      </p:sp>
      <p:sp>
        <p:nvSpPr>
          <p:cNvPr id="43043" name="Oval 43"/>
          <p:cNvSpPr>
            <a:spLocks noChangeArrowheads="1"/>
          </p:cNvSpPr>
          <p:nvPr/>
        </p:nvSpPr>
        <p:spPr bwMode="auto">
          <a:xfrm>
            <a:off x="4248150" y="3427413"/>
            <a:ext cx="73025" cy="71437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it-IT">
              <a:latin typeface="Arial" charset="0"/>
              <a:cs typeface="Arial" charset="0"/>
            </a:endParaRPr>
          </a:p>
        </p:txBody>
      </p:sp>
      <p:sp>
        <p:nvSpPr>
          <p:cNvPr id="43044" name="Oval 44"/>
          <p:cNvSpPr>
            <a:spLocks noChangeArrowheads="1"/>
          </p:cNvSpPr>
          <p:nvPr/>
        </p:nvSpPr>
        <p:spPr bwMode="auto">
          <a:xfrm>
            <a:off x="4535488" y="3140075"/>
            <a:ext cx="73025" cy="71438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it-IT">
              <a:latin typeface="Arial" charset="0"/>
              <a:cs typeface="Arial" charset="0"/>
            </a:endParaRPr>
          </a:p>
        </p:txBody>
      </p:sp>
      <p:sp>
        <p:nvSpPr>
          <p:cNvPr id="43045" name="Oval 45"/>
          <p:cNvSpPr>
            <a:spLocks noChangeArrowheads="1"/>
          </p:cNvSpPr>
          <p:nvPr/>
        </p:nvSpPr>
        <p:spPr bwMode="auto">
          <a:xfrm>
            <a:off x="4968875" y="3211513"/>
            <a:ext cx="73025" cy="71437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it-IT">
              <a:latin typeface="Arial" charset="0"/>
              <a:cs typeface="Arial" charset="0"/>
            </a:endParaRPr>
          </a:p>
        </p:txBody>
      </p:sp>
      <p:sp>
        <p:nvSpPr>
          <p:cNvPr id="43046" name="Oval 46"/>
          <p:cNvSpPr>
            <a:spLocks noChangeArrowheads="1"/>
          </p:cNvSpPr>
          <p:nvPr/>
        </p:nvSpPr>
        <p:spPr bwMode="auto">
          <a:xfrm>
            <a:off x="5040313" y="2779713"/>
            <a:ext cx="73025" cy="71437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it-IT">
              <a:latin typeface="Arial" charset="0"/>
              <a:cs typeface="Arial" charset="0"/>
            </a:endParaRPr>
          </a:p>
        </p:txBody>
      </p:sp>
      <p:sp>
        <p:nvSpPr>
          <p:cNvPr id="43047" name="Oval 47"/>
          <p:cNvSpPr>
            <a:spLocks noChangeArrowheads="1"/>
          </p:cNvSpPr>
          <p:nvPr/>
        </p:nvSpPr>
        <p:spPr bwMode="auto">
          <a:xfrm>
            <a:off x="5508625" y="3284538"/>
            <a:ext cx="73025" cy="71437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it-IT">
              <a:latin typeface="Arial" charset="0"/>
              <a:cs typeface="Arial" charset="0"/>
            </a:endParaRPr>
          </a:p>
        </p:txBody>
      </p:sp>
      <p:sp>
        <p:nvSpPr>
          <p:cNvPr id="43048" name="Text Box 48"/>
          <p:cNvSpPr txBox="1">
            <a:spLocks noChangeArrowheads="1"/>
          </p:cNvSpPr>
          <p:nvPr/>
        </p:nvSpPr>
        <p:spPr bwMode="auto">
          <a:xfrm rot="-5400000">
            <a:off x="1875631" y="2693195"/>
            <a:ext cx="24479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>
                <a:latin typeface="Arial" charset="0"/>
                <a:cs typeface="Arial" charset="0"/>
              </a:rPr>
              <a:t>rendimiento</a:t>
            </a:r>
          </a:p>
        </p:txBody>
      </p:sp>
      <p:sp>
        <p:nvSpPr>
          <p:cNvPr id="43049" name="Oval 49"/>
          <p:cNvSpPr>
            <a:spLocks noChangeArrowheads="1"/>
          </p:cNvSpPr>
          <p:nvPr/>
        </p:nvSpPr>
        <p:spPr bwMode="auto">
          <a:xfrm>
            <a:off x="4932363" y="3500438"/>
            <a:ext cx="73025" cy="71437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it-IT">
              <a:latin typeface="Arial" charset="0"/>
              <a:cs typeface="Arial" charset="0"/>
            </a:endParaRPr>
          </a:p>
        </p:txBody>
      </p:sp>
      <p:sp>
        <p:nvSpPr>
          <p:cNvPr id="43050" name="Oval 50"/>
          <p:cNvSpPr>
            <a:spLocks noChangeArrowheads="1"/>
          </p:cNvSpPr>
          <p:nvPr/>
        </p:nvSpPr>
        <p:spPr bwMode="auto">
          <a:xfrm>
            <a:off x="4067175" y="2781300"/>
            <a:ext cx="73025" cy="71438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it-IT">
              <a:latin typeface="Arial" charset="0"/>
              <a:cs typeface="Arial" charset="0"/>
            </a:endParaRPr>
          </a:p>
        </p:txBody>
      </p:sp>
      <p:sp>
        <p:nvSpPr>
          <p:cNvPr id="43051" name="Text Box 51"/>
          <p:cNvSpPr txBox="1">
            <a:spLocks noChangeArrowheads="1"/>
          </p:cNvSpPr>
          <p:nvPr/>
        </p:nvSpPr>
        <p:spPr bwMode="auto">
          <a:xfrm>
            <a:off x="3419475" y="4221163"/>
            <a:ext cx="230346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>
                <a:latin typeface="Arial" charset="0"/>
                <a:cs typeface="Arial" charset="0"/>
              </a:rPr>
              <a:t>inteligencia</a:t>
            </a:r>
          </a:p>
        </p:txBody>
      </p:sp>
      <p:sp>
        <p:nvSpPr>
          <p:cNvPr id="43052" name="Text Box 52"/>
          <p:cNvSpPr txBox="1">
            <a:spLocks noChangeArrowheads="1"/>
          </p:cNvSpPr>
          <p:nvPr/>
        </p:nvSpPr>
        <p:spPr bwMode="auto">
          <a:xfrm>
            <a:off x="611188" y="4149725"/>
            <a:ext cx="230346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>
                <a:latin typeface="Arial" charset="0"/>
                <a:cs typeface="Arial" charset="0"/>
              </a:rPr>
              <a:t>inteligencia</a:t>
            </a:r>
          </a:p>
        </p:txBody>
      </p:sp>
      <p:sp>
        <p:nvSpPr>
          <p:cNvPr id="43053" name="Text Box 53"/>
          <p:cNvSpPr txBox="1">
            <a:spLocks noChangeArrowheads="1"/>
          </p:cNvSpPr>
          <p:nvPr/>
        </p:nvSpPr>
        <p:spPr bwMode="auto">
          <a:xfrm>
            <a:off x="323850" y="5229225"/>
            <a:ext cx="2519363" cy="830263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>
                <a:latin typeface="Arial" charset="0"/>
                <a:cs typeface="Arial" charset="0"/>
              </a:rPr>
              <a:t>Relación lineal positiva</a:t>
            </a:r>
          </a:p>
        </p:txBody>
      </p:sp>
      <p:sp>
        <p:nvSpPr>
          <p:cNvPr id="43054" name="Text Box 54"/>
          <p:cNvSpPr txBox="1">
            <a:spLocks noChangeArrowheads="1"/>
          </p:cNvSpPr>
          <p:nvPr/>
        </p:nvSpPr>
        <p:spPr bwMode="auto">
          <a:xfrm>
            <a:off x="6372225" y="5084763"/>
            <a:ext cx="2771775" cy="830262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>
                <a:latin typeface="Arial" charset="0"/>
                <a:cs typeface="Arial" charset="0"/>
              </a:rPr>
              <a:t>Relación lineal negativa</a:t>
            </a:r>
          </a:p>
        </p:txBody>
      </p:sp>
      <p:sp>
        <p:nvSpPr>
          <p:cNvPr id="43055" name="Line 56"/>
          <p:cNvSpPr>
            <a:spLocks noChangeShapeType="1"/>
          </p:cNvSpPr>
          <p:nvPr/>
        </p:nvSpPr>
        <p:spPr bwMode="auto">
          <a:xfrm>
            <a:off x="2916238" y="1268413"/>
            <a:ext cx="0" cy="38163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43056" name="Line 57"/>
          <p:cNvSpPr>
            <a:spLocks noChangeShapeType="1"/>
          </p:cNvSpPr>
          <p:nvPr/>
        </p:nvSpPr>
        <p:spPr bwMode="auto">
          <a:xfrm>
            <a:off x="6084888" y="1341438"/>
            <a:ext cx="0" cy="38163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43057" name="Text Box 59"/>
          <p:cNvSpPr txBox="1">
            <a:spLocks noChangeArrowheads="1"/>
          </p:cNvSpPr>
          <p:nvPr/>
        </p:nvSpPr>
        <p:spPr bwMode="auto">
          <a:xfrm>
            <a:off x="3779838" y="5157788"/>
            <a:ext cx="1441450" cy="830262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>
                <a:latin typeface="Arial" charset="0"/>
                <a:cs typeface="Arial" charset="0"/>
              </a:rPr>
              <a:t>Sin relación</a:t>
            </a:r>
          </a:p>
        </p:txBody>
      </p:sp>
      <p:sp>
        <p:nvSpPr>
          <p:cNvPr id="43058" name="Text Box 60"/>
          <p:cNvSpPr txBox="1">
            <a:spLocks noChangeArrowheads="1"/>
          </p:cNvSpPr>
          <p:nvPr/>
        </p:nvSpPr>
        <p:spPr bwMode="auto">
          <a:xfrm>
            <a:off x="1116013" y="6021388"/>
            <a:ext cx="7561262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>
                <a:latin typeface="Arial" charset="0"/>
                <a:cs typeface="Arial" charset="0"/>
              </a:rPr>
              <a:t>Nota: El coeficiente de correlación de Pearson mide relación LINEAL.</a:t>
            </a:r>
          </a:p>
        </p:txBody>
      </p:sp>
      <p:sp>
        <p:nvSpPr>
          <p:cNvPr id="43059" name="Text Box 2"/>
          <p:cNvSpPr txBox="1">
            <a:spLocks noChangeArrowheads="1"/>
          </p:cNvSpPr>
          <p:nvPr/>
        </p:nvSpPr>
        <p:spPr bwMode="auto">
          <a:xfrm>
            <a:off x="431800" y="500063"/>
            <a:ext cx="8604250" cy="76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s-ES" sz="4400">
                <a:latin typeface="Arial" charset="0"/>
                <a:cs typeface="Arial" charset="0"/>
              </a:rPr>
              <a:t>RELACI</a:t>
            </a:r>
            <a:r>
              <a:rPr lang="es-PE" sz="4400">
                <a:latin typeface="Arial" charset="0"/>
                <a:cs typeface="Arial" charset="0"/>
              </a:rPr>
              <a:t>ÓN ENTRE VARIABLES</a:t>
            </a:r>
            <a:endParaRPr lang="es-ES" sz="4400"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Line 3"/>
          <p:cNvSpPr>
            <a:spLocks noChangeShapeType="1"/>
          </p:cNvSpPr>
          <p:nvPr/>
        </p:nvSpPr>
        <p:spPr bwMode="auto">
          <a:xfrm>
            <a:off x="1619250" y="1484313"/>
            <a:ext cx="0" cy="25209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44035" name="Line 4"/>
          <p:cNvSpPr>
            <a:spLocks noChangeShapeType="1"/>
          </p:cNvSpPr>
          <p:nvPr/>
        </p:nvSpPr>
        <p:spPr bwMode="auto">
          <a:xfrm>
            <a:off x="1584325" y="4005263"/>
            <a:ext cx="241141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44036" name="Oval 5"/>
          <p:cNvSpPr>
            <a:spLocks noChangeArrowheads="1"/>
          </p:cNvSpPr>
          <p:nvPr/>
        </p:nvSpPr>
        <p:spPr bwMode="auto">
          <a:xfrm>
            <a:off x="1979613" y="3717925"/>
            <a:ext cx="73025" cy="71438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it-IT">
              <a:latin typeface="Arial" charset="0"/>
              <a:cs typeface="Arial" charset="0"/>
            </a:endParaRPr>
          </a:p>
        </p:txBody>
      </p:sp>
      <p:sp>
        <p:nvSpPr>
          <p:cNvPr id="44037" name="Oval 6"/>
          <p:cNvSpPr>
            <a:spLocks noChangeArrowheads="1"/>
          </p:cNvSpPr>
          <p:nvPr/>
        </p:nvSpPr>
        <p:spPr bwMode="auto">
          <a:xfrm>
            <a:off x="2124075" y="3284538"/>
            <a:ext cx="73025" cy="71437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it-IT">
              <a:latin typeface="Arial" charset="0"/>
              <a:cs typeface="Arial" charset="0"/>
            </a:endParaRPr>
          </a:p>
        </p:txBody>
      </p:sp>
      <p:sp>
        <p:nvSpPr>
          <p:cNvPr id="44038" name="Oval 7"/>
          <p:cNvSpPr>
            <a:spLocks noChangeArrowheads="1"/>
          </p:cNvSpPr>
          <p:nvPr/>
        </p:nvSpPr>
        <p:spPr bwMode="auto">
          <a:xfrm>
            <a:off x="2339975" y="3429000"/>
            <a:ext cx="73025" cy="71438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it-IT">
              <a:latin typeface="Arial" charset="0"/>
              <a:cs typeface="Arial" charset="0"/>
            </a:endParaRPr>
          </a:p>
        </p:txBody>
      </p:sp>
      <p:sp>
        <p:nvSpPr>
          <p:cNvPr id="44039" name="Oval 8"/>
          <p:cNvSpPr>
            <a:spLocks noChangeArrowheads="1"/>
          </p:cNvSpPr>
          <p:nvPr/>
        </p:nvSpPr>
        <p:spPr bwMode="auto">
          <a:xfrm>
            <a:off x="2555875" y="3213100"/>
            <a:ext cx="73025" cy="71438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it-IT">
              <a:latin typeface="Arial" charset="0"/>
              <a:cs typeface="Arial" charset="0"/>
            </a:endParaRPr>
          </a:p>
        </p:txBody>
      </p:sp>
      <p:sp>
        <p:nvSpPr>
          <p:cNvPr id="44040" name="Oval 9"/>
          <p:cNvSpPr>
            <a:spLocks noChangeArrowheads="1"/>
          </p:cNvSpPr>
          <p:nvPr/>
        </p:nvSpPr>
        <p:spPr bwMode="auto">
          <a:xfrm>
            <a:off x="2843213" y="2925763"/>
            <a:ext cx="73025" cy="71437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it-IT">
              <a:latin typeface="Arial" charset="0"/>
              <a:cs typeface="Arial" charset="0"/>
            </a:endParaRPr>
          </a:p>
        </p:txBody>
      </p:sp>
      <p:sp>
        <p:nvSpPr>
          <p:cNvPr id="44041" name="Oval 10"/>
          <p:cNvSpPr>
            <a:spLocks noChangeArrowheads="1"/>
          </p:cNvSpPr>
          <p:nvPr/>
        </p:nvSpPr>
        <p:spPr bwMode="auto">
          <a:xfrm>
            <a:off x="3348038" y="2205038"/>
            <a:ext cx="73025" cy="71437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it-IT">
              <a:latin typeface="Arial" charset="0"/>
              <a:cs typeface="Arial" charset="0"/>
            </a:endParaRPr>
          </a:p>
        </p:txBody>
      </p:sp>
      <p:sp>
        <p:nvSpPr>
          <p:cNvPr id="44042" name="Oval 11"/>
          <p:cNvSpPr>
            <a:spLocks noChangeArrowheads="1"/>
          </p:cNvSpPr>
          <p:nvPr/>
        </p:nvSpPr>
        <p:spPr bwMode="auto">
          <a:xfrm>
            <a:off x="3348038" y="2565400"/>
            <a:ext cx="73025" cy="71438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it-IT">
              <a:latin typeface="Arial" charset="0"/>
              <a:cs typeface="Arial" charset="0"/>
            </a:endParaRPr>
          </a:p>
        </p:txBody>
      </p:sp>
      <p:sp>
        <p:nvSpPr>
          <p:cNvPr id="44043" name="Oval 12"/>
          <p:cNvSpPr>
            <a:spLocks noChangeArrowheads="1"/>
          </p:cNvSpPr>
          <p:nvPr/>
        </p:nvSpPr>
        <p:spPr bwMode="auto">
          <a:xfrm>
            <a:off x="3059113" y="2708275"/>
            <a:ext cx="73025" cy="71438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it-IT">
              <a:latin typeface="Arial" charset="0"/>
              <a:cs typeface="Arial" charset="0"/>
            </a:endParaRPr>
          </a:p>
        </p:txBody>
      </p:sp>
      <p:sp>
        <p:nvSpPr>
          <p:cNvPr id="44044" name="Text Box 14"/>
          <p:cNvSpPr txBox="1">
            <a:spLocks noChangeArrowheads="1"/>
          </p:cNvSpPr>
          <p:nvPr/>
        </p:nvSpPr>
        <p:spPr bwMode="auto">
          <a:xfrm rot="-5400000">
            <a:off x="183356" y="2478882"/>
            <a:ext cx="24479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>
                <a:latin typeface="Arial" charset="0"/>
                <a:cs typeface="Arial" charset="0"/>
              </a:rPr>
              <a:t>rendimiento</a:t>
            </a:r>
          </a:p>
        </p:txBody>
      </p:sp>
      <p:sp>
        <p:nvSpPr>
          <p:cNvPr id="44045" name="Oval 15"/>
          <p:cNvSpPr>
            <a:spLocks noChangeArrowheads="1"/>
          </p:cNvSpPr>
          <p:nvPr/>
        </p:nvSpPr>
        <p:spPr bwMode="auto">
          <a:xfrm>
            <a:off x="2700338" y="2924175"/>
            <a:ext cx="73025" cy="71438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it-IT">
              <a:latin typeface="Arial" charset="0"/>
              <a:cs typeface="Arial" charset="0"/>
            </a:endParaRPr>
          </a:p>
        </p:txBody>
      </p:sp>
      <p:sp>
        <p:nvSpPr>
          <p:cNvPr id="44046" name="Oval 16"/>
          <p:cNvSpPr>
            <a:spLocks noChangeArrowheads="1"/>
          </p:cNvSpPr>
          <p:nvPr/>
        </p:nvSpPr>
        <p:spPr bwMode="auto">
          <a:xfrm>
            <a:off x="2987675" y="2420938"/>
            <a:ext cx="73025" cy="71437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it-IT">
              <a:latin typeface="Arial" charset="0"/>
              <a:cs typeface="Arial" charset="0"/>
            </a:endParaRPr>
          </a:p>
        </p:txBody>
      </p:sp>
      <p:sp>
        <p:nvSpPr>
          <p:cNvPr id="44047" name="Text Box 17"/>
          <p:cNvSpPr txBox="1">
            <a:spLocks noChangeArrowheads="1"/>
          </p:cNvSpPr>
          <p:nvPr/>
        </p:nvSpPr>
        <p:spPr bwMode="auto">
          <a:xfrm>
            <a:off x="303213" y="784225"/>
            <a:ext cx="1841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it-IT">
              <a:latin typeface="Arial" charset="0"/>
              <a:cs typeface="Arial" charset="0"/>
            </a:endParaRPr>
          </a:p>
        </p:txBody>
      </p:sp>
      <p:sp>
        <p:nvSpPr>
          <p:cNvPr id="44048" name="Line 31"/>
          <p:cNvSpPr>
            <a:spLocks noChangeShapeType="1"/>
          </p:cNvSpPr>
          <p:nvPr/>
        </p:nvSpPr>
        <p:spPr bwMode="auto">
          <a:xfrm>
            <a:off x="4535488" y="1627188"/>
            <a:ext cx="0" cy="25209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44049" name="Line 32"/>
          <p:cNvSpPr>
            <a:spLocks noChangeShapeType="1"/>
          </p:cNvSpPr>
          <p:nvPr/>
        </p:nvSpPr>
        <p:spPr bwMode="auto">
          <a:xfrm>
            <a:off x="4535488" y="4148138"/>
            <a:ext cx="273685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44050" name="Oval 33"/>
          <p:cNvSpPr>
            <a:spLocks noChangeArrowheads="1"/>
          </p:cNvSpPr>
          <p:nvPr/>
        </p:nvSpPr>
        <p:spPr bwMode="auto">
          <a:xfrm>
            <a:off x="5075238" y="3502025"/>
            <a:ext cx="73025" cy="71438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it-IT">
              <a:latin typeface="Arial" charset="0"/>
              <a:cs typeface="Arial" charset="0"/>
            </a:endParaRPr>
          </a:p>
        </p:txBody>
      </p:sp>
      <p:sp>
        <p:nvSpPr>
          <p:cNvPr id="44051" name="Oval 34"/>
          <p:cNvSpPr>
            <a:spLocks noChangeArrowheads="1"/>
          </p:cNvSpPr>
          <p:nvPr/>
        </p:nvSpPr>
        <p:spPr bwMode="auto">
          <a:xfrm>
            <a:off x="5075238" y="3141663"/>
            <a:ext cx="73025" cy="71437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it-IT">
              <a:latin typeface="Arial" charset="0"/>
              <a:cs typeface="Arial" charset="0"/>
            </a:endParaRPr>
          </a:p>
        </p:txBody>
      </p:sp>
      <p:sp>
        <p:nvSpPr>
          <p:cNvPr id="44052" name="Oval 35"/>
          <p:cNvSpPr>
            <a:spLocks noChangeArrowheads="1"/>
          </p:cNvSpPr>
          <p:nvPr/>
        </p:nvSpPr>
        <p:spPr bwMode="auto">
          <a:xfrm>
            <a:off x="5651500" y="2781300"/>
            <a:ext cx="73025" cy="71438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it-IT">
              <a:latin typeface="Arial" charset="0"/>
              <a:cs typeface="Arial" charset="0"/>
            </a:endParaRPr>
          </a:p>
        </p:txBody>
      </p:sp>
      <p:sp>
        <p:nvSpPr>
          <p:cNvPr id="44053" name="Oval 36"/>
          <p:cNvSpPr>
            <a:spLocks noChangeArrowheads="1"/>
          </p:cNvSpPr>
          <p:nvPr/>
        </p:nvSpPr>
        <p:spPr bwMode="auto">
          <a:xfrm>
            <a:off x="5076825" y="3716338"/>
            <a:ext cx="73025" cy="71437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it-IT">
              <a:latin typeface="Arial" charset="0"/>
              <a:cs typeface="Arial" charset="0"/>
            </a:endParaRPr>
          </a:p>
        </p:txBody>
      </p:sp>
      <p:sp>
        <p:nvSpPr>
          <p:cNvPr id="44054" name="Oval 37"/>
          <p:cNvSpPr>
            <a:spLocks noChangeArrowheads="1"/>
          </p:cNvSpPr>
          <p:nvPr/>
        </p:nvSpPr>
        <p:spPr bwMode="auto">
          <a:xfrm>
            <a:off x="5364163" y="3213100"/>
            <a:ext cx="73025" cy="71438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it-IT">
              <a:latin typeface="Arial" charset="0"/>
              <a:cs typeface="Arial" charset="0"/>
            </a:endParaRPr>
          </a:p>
        </p:txBody>
      </p:sp>
      <p:sp>
        <p:nvSpPr>
          <p:cNvPr id="44055" name="Oval 38"/>
          <p:cNvSpPr>
            <a:spLocks noChangeArrowheads="1"/>
          </p:cNvSpPr>
          <p:nvPr/>
        </p:nvSpPr>
        <p:spPr bwMode="auto">
          <a:xfrm>
            <a:off x="6011863" y="2565400"/>
            <a:ext cx="73025" cy="71438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it-IT">
              <a:latin typeface="Arial" charset="0"/>
              <a:cs typeface="Arial" charset="0"/>
            </a:endParaRPr>
          </a:p>
        </p:txBody>
      </p:sp>
      <p:sp>
        <p:nvSpPr>
          <p:cNvPr id="44056" name="Oval 39"/>
          <p:cNvSpPr>
            <a:spLocks noChangeArrowheads="1"/>
          </p:cNvSpPr>
          <p:nvPr/>
        </p:nvSpPr>
        <p:spPr bwMode="auto">
          <a:xfrm>
            <a:off x="6264275" y="2708275"/>
            <a:ext cx="73025" cy="71438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it-IT">
              <a:latin typeface="Arial" charset="0"/>
              <a:cs typeface="Arial" charset="0"/>
            </a:endParaRPr>
          </a:p>
        </p:txBody>
      </p:sp>
      <p:sp>
        <p:nvSpPr>
          <p:cNvPr id="44057" name="Oval 40"/>
          <p:cNvSpPr>
            <a:spLocks noChangeArrowheads="1"/>
          </p:cNvSpPr>
          <p:nvPr/>
        </p:nvSpPr>
        <p:spPr bwMode="auto">
          <a:xfrm>
            <a:off x="6732588" y="2636838"/>
            <a:ext cx="73025" cy="71437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it-IT">
              <a:latin typeface="Arial" charset="0"/>
              <a:cs typeface="Arial" charset="0"/>
            </a:endParaRPr>
          </a:p>
        </p:txBody>
      </p:sp>
      <p:sp>
        <p:nvSpPr>
          <p:cNvPr id="44058" name="Text Box 41"/>
          <p:cNvSpPr txBox="1">
            <a:spLocks noChangeArrowheads="1"/>
          </p:cNvSpPr>
          <p:nvPr/>
        </p:nvSpPr>
        <p:spPr bwMode="auto">
          <a:xfrm rot="-5400000">
            <a:off x="3099594" y="2621756"/>
            <a:ext cx="24479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>
                <a:latin typeface="Arial" charset="0"/>
                <a:cs typeface="Arial" charset="0"/>
              </a:rPr>
              <a:t>rendimiento</a:t>
            </a:r>
          </a:p>
        </p:txBody>
      </p:sp>
      <p:sp>
        <p:nvSpPr>
          <p:cNvPr id="44059" name="Oval 42"/>
          <p:cNvSpPr>
            <a:spLocks noChangeArrowheads="1"/>
          </p:cNvSpPr>
          <p:nvPr/>
        </p:nvSpPr>
        <p:spPr bwMode="auto">
          <a:xfrm>
            <a:off x="5867400" y="2636838"/>
            <a:ext cx="73025" cy="71437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it-IT">
              <a:latin typeface="Arial" charset="0"/>
              <a:cs typeface="Arial" charset="0"/>
            </a:endParaRPr>
          </a:p>
        </p:txBody>
      </p:sp>
      <p:sp>
        <p:nvSpPr>
          <p:cNvPr id="44060" name="Oval 43"/>
          <p:cNvSpPr>
            <a:spLocks noChangeArrowheads="1"/>
          </p:cNvSpPr>
          <p:nvPr/>
        </p:nvSpPr>
        <p:spPr bwMode="auto">
          <a:xfrm>
            <a:off x="5291138" y="2709863"/>
            <a:ext cx="73025" cy="71437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it-IT">
              <a:latin typeface="Arial" charset="0"/>
              <a:cs typeface="Arial" charset="0"/>
            </a:endParaRPr>
          </a:p>
        </p:txBody>
      </p:sp>
      <p:sp>
        <p:nvSpPr>
          <p:cNvPr id="44061" name="Text Box 44"/>
          <p:cNvSpPr txBox="1">
            <a:spLocks noChangeArrowheads="1"/>
          </p:cNvSpPr>
          <p:nvPr/>
        </p:nvSpPr>
        <p:spPr bwMode="auto">
          <a:xfrm>
            <a:off x="4643438" y="4149725"/>
            <a:ext cx="230346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>
                <a:latin typeface="Arial" charset="0"/>
                <a:cs typeface="Arial" charset="0"/>
              </a:rPr>
              <a:t>inteligencia</a:t>
            </a:r>
          </a:p>
        </p:txBody>
      </p:sp>
      <p:sp>
        <p:nvSpPr>
          <p:cNvPr id="44062" name="Text Box 45"/>
          <p:cNvSpPr txBox="1">
            <a:spLocks noChangeArrowheads="1"/>
          </p:cNvSpPr>
          <p:nvPr/>
        </p:nvSpPr>
        <p:spPr bwMode="auto">
          <a:xfrm>
            <a:off x="1835150" y="4078288"/>
            <a:ext cx="230346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>
                <a:latin typeface="Arial" charset="0"/>
                <a:cs typeface="Arial" charset="0"/>
              </a:rPr>
              <a:t>inteligencia</a:t>
            </a:r>
          </a:p>
        </p:txBody>
      </p:sp>
      <p:sp>
        <p:nvSpPr>
          <p:cNvPr id="44063" name="Text Box 46"/>
          <p:cNvSpPr txBox="1">
            <a:spLocks noChangeArrowheads="1"/>
          </p:cNvSpPr>
          <p:nvPr/>
        </p:nvSpPr>
        <p:spPr bwMode="auto">
          <a:xfrm>
            <a:off x="1692275" y="5157788"/>
            <a:ext cx="2159000" cy="830262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>
                <a:latin typeface="Arial" charset="0"/>
                <a:cs typeface="Arial" charset="0"/>
              </a:rPr>
              <a:t>Relación lineal</a:t>
            </a:r>
          </a:p>
        </p:txBody>
      </p:sp>
      <p:sp>
        <p:nvSpPr>
          <p:cNvPr id="44064" name="Line 48"/>
          <p:cNvSpPr>
            <a:spLocks noChangeShapeType="1"/>
          </p:cNvSpPr>
          <p:nvPr/>
        </p:nvSpPr>
        <p:spPr bwMode="auto">
          <a:xfrm>
            <a:off x="4140200" y="1196975"/>
            <a:ext cx="0" cy="38163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44065" name="Text Box 50"/>
          <p:cNvSpPr txBox="1">
            <a:spLocks noChangeArrowheads="1"/>
          </p:cNvSpPr>
          <p:nvPr/>
        </p:nvSpPr>
        <p:spPr bwMode="auto">
          <a:xfrm>
            <a:off x="5003800" y="5086350"/>
            <a:ext cx="2305050" cy="830263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>
                <a:latin typeface="Arial" charset="0"/>
                <a:cs typeface="Arial" charset="0"/>
              </a:rPr>
              <a:t>Relación no lineal</a:t>
            </a:r>
          </a:p>
        </p:txBody>
      </p:sp>
      <p:sp>
        <p:nvSpPr>
          <p:cNvPr id="44066" name="Text Box 51"/>
          <p:cNvSpPr txBox="1">
            <a:spLocks noChangeArrowheads="1"/>
          </p:cNvSpPr>
          <p:nvPr/>
        </p:nvSpPr>
        <p:spPr bwMode="auto">
          <a:xfrm>
            <a:off x="1116013" y="6021388"/>
            <a:ext cx="7561262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>
                <a:latin typeface="Arial" charset="0"/>
                <a:cs typeface="Arial" charset="0"/>
              </a:rPr>
              <a:t>Nota: El coeficiente de correlación de Pearson mide relación LINEAL.</a:t>
            </a:r>
          </a:p>
        </p:txBody>
      </p:sp>
      <p:sp>
        <p:nvSpPr>
          <p:cNvPr id="44067" name="Text Box 2"/>
          <p:cNvSpPr txBox="1">
            <a:spLocks noChangeArrowheads="1"/>
          </p:cNvSpPr>
          <p:nvPr/>
        </p:nvSpPr>
        <p:spPr bwMode="auto">
          <a:xfrm>
            <a:off x="431800" y="500063"/>
            <a:ext cx="8604250" cy="76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s-ES" sz="4400">
                <a:latin typeface="Arial" charset="0"/>
                <a:cs typeface="Arial" charset="0"/>
              </a:rPr>
              <a:t>RELACI</a:t>
            </a:r>
            <a:r>
              <a:rPr lang="es-PE" sz="4400">
                <a:latin typeface="Arial" charset="0"/>
                <a:cs typeface="Arial" charset="0"/>
              </a:rPr>
              <a:t>ÓN ENTRE VARIABLES</a:t>
            </a:r>
            <a:endParaRPr lang="es-ES" sz="4400"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3"/>
          <p:cNvSpPr>
            <a:spLocks noGrp="1" noChangeArrowheads="1"/>
          </p:cNvSpPr>
          <p:nvPr>
            <p:ph type="body" sz="half" idx="1"/>
          </p:nvPr>
        </p:nvSpPr>
        <p:spPr bwMode="auto">
          <a:xfrm>
            <a:off x="250825" y="1600200"/>
            <a:ext cx="6624638" cy="4525963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just" eaLnBrk="1" hangingPunct="1"/>
            <a:r>
              <a:rPr lang="es-ES_tradnl" dirty="0" smtClean="0">
                <a:latin typeface="Arial" charset="0"/>
                <a:cs typeface="Arial" charset="0"/>
              </a:rPr>
              <a:t>El</a:t>
            </a:r>
            <a:r>
              <a:rPr lang="es-ES" dirty="0" smtClean="0">
                <a:latin typeface="Arial" charset="0"/>
                <a:cs typeface="Arial" charset="0"/>
              </a:rPr>
              <a:t> </a:t>
            </a:r>
            <a:r>
              <a:rPr lang="es-ES" dirty="0" smtClean="0">
                <a:solidFill>
                  <a:srgbClr val="CC3300"/>
                </a:solidFill>
                <a:latin typeface="Arial" charset="0"/>
                <a:cs typeface="Arial" charset="0"/>
              </a:rPr>
              <a:t>coeficiente de correlación lineal de </a:t>
            </a:r>
            <a:r>
              <a:rPr lang="es-ES" dirty="0" err="1" smtClean="0">
                <a:solidFill>
                  <a:srgbClr val="CC3300"/>
                </a:solidFill>
                <a:latin typeface="Arial" charset="0"/>
                <a:cs typeface="Arial" charset="0"/>
              </a:rPr>
              <a:t>Pearson</a:t>
            </a:r>
            <a:r>
              <a:rPr lang="es-ES" dirty="0" smtClean="0">
                <a:latin typeface="Arial" charset="0"/>
                <a:cs typeface="Arial" charset="0"/>
              </a:rPr>
              <a:t> de dos variables, </a:t>
            </a:r>
            <a:r>
              <a:rPr lang="es-ES" b="1" dirty="0" smtClean="0">
                <a:latin typeface="Arial" charset="0"/>
                <a:cs typeface="Arial" charset="0"/>
              </a:rPr>
              <a:t>r</a:t>
            </a:r>
            <a:r>
              <a:rPr lang="es-ES" dirty="0" smtClean="0">
                <a:latin typeface="Arial" charset="0"/>
                <a:cs typeface="Arial" charset="0"/>
              </a:rPr>
              <a:t>, nos indica si </a:t>
            </a:r>
            <a:r>
              <a:rPr lang="es-ES" dirty="0" smtClean="0">
                <a:latin typeface="Arial" charset="0"/>
                <a:cs typeface="Arial" charset="0"/>
              </a:rPr>
              <a:t>las variables tienen </a:t>
            </a:r>
            <a:r>
              <a:rPr lang="es-ES" dirty="0" smtClean="0">
                <a:latin typeface="Arial" charset="0"/>
                <a:cs typeface="Arial" charset="0"/>
              </a:rPr>
              <a:t>una </a:t>
            </a:r>
            <a:r>
              <a:rPr lang="es-ES" dirty="0" smtClean="0">
                <a:solidFill>
                  <a:srgbClr val="0066FF"/>
                </a:solidFill>
                <a:latin typeface="Arial" charset="0"/>
                <a:cs typeface="Arial" charset="0"/>
              </a:rPr>
              <a:t>tendencia a disponerse alineadamente</a:t>
            </a:r>
            <a:r>
              <a:rPr lang="es-ES" dirty="0" smtClean="0">
                <a:latin typeface="Arial" charset="0"/>
                <a:cs typeface="Arial" charset="0"/>
              </a:rPr>
              <a:t> (excluyendo rectas horizontales y verticales).</a:t>
            </a:r>
          </a:p>
          <a:p>
            <a:pPr algn="just" eaLnBrk="1" hangingPunct="1"/>
            <a:endParaRPr lang="es-ES" dirty="0" smtClean="0">
              <a:latin typeface="Arial" charset="0"/>
              <a:cs typeface="Arial" charset="0"/>
            </a:endParaRPr>
          </a:p>
        </p:txBody>
      </p:sp>
      <p:graphicFrame>
        <p:nvGraphicFramePr>
          <p:cNvPr id="1026" name="Object 4"/>
          <p:cNvGraphicFramePr>
            <a:graphicFrameLocks noChangeAspect="1"/>
          </p:cNvGraphicFramePr>
          <p:nvPr>
            <p:ph sz="quarter" idx="2"/>
          </p:nvPr>
        </p:nvGraphicFramePr>
        <p:xfrm>
          <a:off x="3500430" y="4929198"/>
          <a:ext cx="1203325" cy="998537"/>
        </p:xfrm>
        <a:graphic>
          <a:graphicData uri="http://schemas.openxmlformats.org/presentationml/2006/ole">
            <p:oleObj spid="_x0000_s1026" name="Ecuación" r:id="rId4" imgW="583920" imgH="469800" progId="Equation.3">
              <p:embed/>
            </p:oleObj>
          </a:graphicData>
        </a:graphic>
      </p:graphicFrame>
      <p:pic>
        <p:nvPicPr>
          <p:cNvPr id="1028" name="Picture 5" descr="Pearson"/>
          <p:cNvPicPr>
            <a:picLocks noChangeAspect="1" noChangeArrowheads="1"/>
          </p:cNvPicPr>
          <p:nvPr>
            <p:ph sz="quarter" idx="3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6840538" y="1425575"/>
            <a:ext cx="1925637" cy="2765425"/>
          </a:xfrm>
          <a:noFill/>
          <a:ln>
            <a:miter lim="800000"/>
            <a:headEnd/>
            <a:tailEnd/>
          </a:ln>
        </p:spPr>
      </p:pic>
      <p:sp>
        <p:nvSpPr>
          <p:cNvPr id="10246" name="1 Marcador de número de diapositiva"/>
          <p:cNvSpPr>
            <a:spLocks noGrp="1"/>
          </p:cNvSpPr>
          <p:nvPr>
            <p:ph type="sldNum" sz="quarter" idx="12"/>
          </p:nvPr>
        </p:nvSpPr>
        <p:spPr>
          <a:ln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fld id="{597CB2C4-5AFE-4682-9BA7-6D3CFAE38058}" type="slidenum">
              <a:rPr lang="es-MX"/>
              <a:pPr>
                <a:defRPr/>
              </a:pPr>
              <a:t>5</a:t>
            </a:fld>
            <a:endParaRPr lang="es-MX"/>
          </a:p>
        </p:txBody>
      </p:sp>
      <p:sp>
        <p:nvSpPr>
          <p:cNvPr id="1030" name="Text Box 2"/>
          <p:cNvSpPr txBox="1">
            <a:spLocks noChangeArrowheads="1"/>
          </p:cNvSpPr>
          <p:nvPr/>
        </p:nvSpPr>
        <p:spPr bwMode="auto">
          <a:xfrm>
            <a:off x="-36513" y="539750"/>
            <a:ext cx="8893176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defRPr/>
            </a:pPr>
            <a:r>
              <a:rPr lang="es-ES" sz="3200" cap="small" dirty="0">
                <a:latin typeface="Arial" charset="0"/>
                <a:cs typeface="Arial" charset="0"/>
              </a:rPr>
              <a:t>Indice de correlación de Pearson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3"/>
          <p:cNvSpPr>
            <a:spLocks noGrp="1" noChangeArrowheads="1"/>
          </p:cNvSpPr>
          <p:nvPr>
            <p:ph type="body" sz="half" idx="1"/>
          </p:nvPr>
        </p:nvSpPr>
        <p:spPr bwMode="auto">
          <a:xfrm>
            <a:off x="285720" y="1571613"/>
            <a:ext cx="6624638" cy="392909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just" eaLnBrk="1" hangingPunct="1"/>
            <a:endParaRPr lang="es-PE" dirty="0" smtClean="0">
              <a:latin typeface="Arial" charset="0"/>
              <a:cs typeface="Arial" charset="0"/>
            </a:endParaRPr>
          </a:p>
          <a:p>
            <a:pPr algn="just" eaLnBrk="1" hangingPunct="1">
              <a:buNone/>
            </a:pPr>
            <a:endParaRPr lang="es-PE" dirty="0" smtClean="0">
              <a:latin typeface="Arial" charset="0"/>
              <a:cs typeface="Arial" charset="0"/>
            </a:endParaRPr>
          </a:p>
          <a:p>
            <a:pPr algn="just" eaLnBrk="1" hangingPunct="1"/>
            <a:r>
              <a:rPr lang="es-PE" dirty="0" smtClean="0">
                <a:latin typeface="Arial" charset="0"/>
                <a:cs typeface="Arial" charset="0"/>
              </a:rPr>
              <a:t>donde:</a:t>
            </a:r>
          </a:p>
          <a:p>
            <a:pPr algn="just" eaLnBrk="1" hangingPunct="1"/>
            <a:r>
              <a:rPr lang="es-PE" dirty="0" smtClean="0">
                <a:latin typeface="Arial" charset="0"/>
                <a:cs typeface="Arial" charset="0"/>
              </a:rPr>
              <a:t>       es la covarianza del par (</a:t>
            </a:r>
            <a:r>
              <a:rPr lang="es-PE" dirty="0" err="1" smtClean="0">
                <a:latin typeface="Arial" charset="0"/>
                <a:cs typeface="Arial" charset="0"/>
              </a:rPr>
              <a:t>x,y</a:t>
            </a:r>
            <a:r>
              <a:rPr lang="es-PE" dirty="0" smtClean="0">
                <a:latin typeface="Arial" charset="0"/>
                <a:cs typeface="Arial" charset="0"/>
              </a:rPr>
              <a:t>)</a:t>
            </a:r>
          </a:p>
          <a:p>
            <a:pPr algn="just" eaLnBrk="1" hangingPunct="1"/>
            <a:r>
              <a:rPr lang="es-PE" dirty="0" smtClean="0">
                <a:latin typeface="Arial" charset="0"/>
                <a:cs typeface="Arial" charset="0"/>
              </a:rPr>
              <a:t>       es la desviación típica de x</a:t>
            </a:r>
          </a:p>
          <a:p>
            <a:pPr algn="just" eaLnBrk="1" hangingPunct="1"/>
            <a:r>
              <a:rPr lang="es-PE" dirty="0" smtClean="0">
                <a:latin typeface="Arial" charset="0"/>
                <a:cs typeface="Arial" charset="0"/>
              </a:rPr>
              <a:t>       es la desviación típica de y</a:t>
            </a:r>
            <a:endParaRPr lang="es-ES" dirty="0" smtClean="0">
              <a:latin typeface="Arial" charset="0"/>
              <a:cs typeface="Arial" charset="0"/>
            </a:endParaRPr>
          </a:p>
        </p:txBody>
      </p:sp>
      <p:graphicFrame>
        <p:nvGraphicFramePr>
          <p:cNvPr id="1026" name="Object 4"/>
          <p:cNvGraphicFramePr>
            <a:graphicFrameLocks noChangeAspect="1"/>
          </p:cNvGraphicFramePr>
          <p:nvPr>
            <p:ph sz="quarter" idx="2"/>
          </p:nvPr>
        </p:nvGraphicFramePr>
        <p:xfrm>
          <a:off x="3071802" y="1785926"/>
          <a:ext cx="1203325" cy="998537"/>
        </p:xfrm>
        <a:graphic>
          <a:graphicData uri="http://schemas.openxmlformats.org/presentationml/2006/ole">
            <p:oleObj spid="_x0000_s94210" name="Ecuación" r:id="rId4" imgW="583920" imgH="469800" progId="Equation.3">
              <p:embed/>
            </p:oleObj>
          </a:graphicData>
        </a:graphic>
      </p:graphicFrame>
      <p:pic>
        <p:nvPicPr>
          <p:cNvPr id="1028" name="Picture 5" descr="Pearson"/>
          <p:cNvPicPr>
            <a:picLocks noChangeAspect="1" noChangeArrowheads="1"/>
          </p:cNvPicPr>
          <p:nvPr>
            <p:ph sz="quarter" idx="3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6840538" y="1425575"/>
            <a:ext cx="1925637" cy="2765425"/>
          </a:xfrm>
          <a:noFill/>
          <a:ln>
            <a:miter lim="800000"/>
            <a:headEnd/>
            <a:tailEnd/>
          </a:ln>
        </p:spPr>
      </p:pic>
      <p:sp>
        <p:nvSpPr>
          <p:cNvPr id="10246" name="1 Marcador de número de diapositiva"/>
          <p:cNvSpPr>
            <a:spLocks noGrp="1"/>
          </p:cNvSpPr>
          <p:nvPr>
            <p:ph type="sldNum" sz="quarter" idx="12"/>
          </p:nvPr>
        </p:nvSpPr>
        <p:spPr>
          <a:ln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fld id="{597CB2C4-5AFE-4682-9BA7-6D3CFAE38058}" type="slidenum">
              <a:rPr lang="es-MX"/>
              <a:pPr>
                <a:defRPr/>
              </a:pPr>
              <a:t>6</a:t>
            </a:fld>
            <a:endParaRPr lang="es-MX"/>
          </a:p>
        </p:txBody>
      </p:sp>
      <p:sp>
        <p:nvSpPr>
          <p:cNvPr id="1030" name="Text Box 2"/>
          <p:cNvSpPr txBox="1">
            <a:spLocks noChangeArrowheads="1"/>
          </p:cNvSpPr>
          <p:nvPr/>
        </p:nvSpPr>
        <p:spPr bwMode="auto">
          <a:xfrm>
            <a:off x="-36513" y="539750"/>
            <a:ext cx="8893176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defRPr/>
            </a:pPr>
            <a:r>
              <a:rPr lang="es-ES" sz="3200" cap="small" dirty="0">
                <a:latin typeface="Arial" charset="0"/>
                <a:cs typeface="Arial" charset="0"/>
              </a:rPr>
              <a:t>Indice de correlación de Pearson</a:t>
            </a:r>
          </a:p>
        </p:txBody>
      </p:sp>
      <p:graphicFrame>
        <p:nvGraphicFramePr>
          <p:cNvPr id="94211" name="Object 4"/>
          <p:cNvGraphicFramePr>
            <a:graphicFrameLocks noChangeAspect="1"/>
          </p:cNvGraphicFramePr>
          <p:nvPr/>
        </p:nvGraphicFramePr>
        <p:xfrm>
          <a:off x="642910" y="3286124"/>
          <a:ext cx="793750" cy="592137"/>
        </p:xfrm>
        <a:graphic>
          <a:graphicData uri="http://schemas.openxmlformats.org/presentationml/2006/ole">
            <p:oleObj spid="_x0000_s94211" name="Ecuación" r:id="rId6" imgW="215640" imgH="241200" progId="Equation.3">
              <p:embed/>
            </p:oleObj>
          </a:graphicData>
        </a:graphic>
      </p:graphicFrame>
      <p:graphicFrame>
        <p:nvGraphicFramePr>
          <p:cNvPr id="94212" name="Object 4"/>
          <p:cNvGraphicFramePr>
            <a:graphicFrameLocks noChangeAspect="1"/>
          </p:cNvGraphicFramePr>
          <p:nvPr/>
        </p:nvGraphicFramePr>
        <p:xfrm>
          <a:off x="642910" y="4000504"/>
          <a:ext cx="654050" cy="560387"/>
        </p:xfrm>
        <a:graphic>
          <a:graphicData uri="http://schemas.openxmlformats.org/presentationml/2006/ole">
            <p:oleObj spid="_x0000_s94212" name="Ecuación" r:id="rId7" imgW="177480" imgH="228600" progId="Equation.3">
              <p:embed/>
            </p:oleObj>
          </a:graphicData>
        </a:graphic>
      </p:graphicFrame>
      <p:graphicFrame>
        <p:nvGraphicFramePr>
          <p:cNvPr id="94213" name="Object 4"/>
          <p:cNvGraphicFramePr>
            <a:graphicFrameLocks noChangeAspect="1"/>
          </p:cNvGraphicFramePr>
          <p:nvPr/>
        </p:nvGraphicFramePr>
        <p:xfrm>
          <a:off x="642910" y="4572008"/>
          <a:ext cx="700087" cy="592138"/>
        </p:xfrm>
        <a:graphic>
          <a:graphicData uri="http://schemas.openxmlformats.org/presentationml/2006/ole">
            <p:oleObj spid="_x0000_s94213" name="Ecuación" r:id="rId8" imgW="190440" imgH="241200" progId="Equation.3">
              <p:embed/>
            </p:oleObj>
          </a:graphicData>
        </a:graphic>
      </p:graphicFrame>
      <p:graphicFrame>
        <p:nvGraphicFramePr>
          <p:cNvPr id="94214" name="Object 2"/>
          <p:cNvGraphicFramePr>
            <a:graphicFrameLocks noChangeAspect="1"/>
          </p:cNvGraphicFramePr>
          <p:nvPr/>
        </p:nvGraphicFramePr>
        <p:xfrm>
          <a:off x="5214942" y="5214950"/>
          <a:ext cx="3390929" cy="1301862"/>
        </p:xfrm>
        <a:graphic>
          <a:graphicData uri="http://schemas.openxmlformats.org/presentationml/2006/ole">
            <p:oleObj spid="_x0000_s94214" name="Equation" r:id="rId9" imgW="1587240" imgH="60948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Rectangle 2"/>
          <p:cNvSpPr>
            <a:spLocks noGrp="1" noChangeArrowheads="1"/>
          </p:cNvSpPr>
          <p:nvPr>
            <p:ph type="body" sz="half" idx="1"/>
          </p:nvPr>
        </p:nvSpPr>
        <p:spPr bwMode="auto">
          <a:xfrm>
            <a:off x="827088" y="1700213"/>
            <a:ext cx="7561262" cy="3602037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69888" indent="-369888" algn="just" defTabSz="987425" eaLnBrk="1" hangingPunct="1">
              <a:spcBef>
                <a:spcPct val="0"/>
              </a:spcBef>
            </a:pPr>
            <a:endParaRPr lang="es-ES" sz="2400" dirty="0" smtClean="0">
              <a:latin typeface="Arial" charset="0"/>
              <a:cs typeface="Arial" charset="0"/>
            </a:endParaRPr>
          </a:p>
          <a:p>
            <a:pPr marL="369888" indent="-369888" algn="just" defTabSz="987425" eaLnBrk="1" hangingPunct="1">
              <a:spcBef>
                <a:spcPct val="0"/>
              </a:spcBef>
            </a:pPr>
            <a:r>
              <a:rPr lang="es-ES" sz="2400" dirty="0" smtClean="0">
                <a:latin typeface="Arial" charset="0"/>
                <a:cs typeface="Arial" charset="0"/>
              </a:rPr>
              <a:t>r sólo </a:t>
            </a:r>
            <a:r>
              <a:rPr lang="es-ES" sz="2400" dirty="0" smtClean="0">
                <a:latin typeface="Arial" charset="0"/>
                <a:cs typeface="Arial" charset="0"/>
              </a:rPr>
              <a:t>toma valores en [-1,1]</a:t>
            </a:r>
            <a:r>
              <a:rPr lang="es-ES_tradnl" sz="2400" dirty="0" smtClean="0">
                <a:latin typeface="Arial" charset="0"/>
                <a:cs typeface="Arial" charset="0"/>
              </a:rPr>
              <a:t>.</a:t>
            </a:r>
            <a:endParaRPr lang="es-ES" sz="2400" dirty="0" smtClean="0">
              <a:latin typeface="Arial" charset="0"/>
              <a:cs typeface="Arial" charset="0"/>
            </a:endParaRPr>
          </a:p>
          <a:p>
            <a:pPr marL="369888" indent="-369888" algn="just" defTabSz="987425" eaLnBrk="1" hangingPunct="1">
              <a:spcBef>
                <a:spcPct val="0"/>
              </a:spcBef>
            </a:pPr>
            <a:r>
              <a:rPr lang="es-ES" sz="2400" dirty="0" smtClean="0">
                <a:latin typeface="Arial" charset="0"/>
                <a:cs typeface="Arial" charset="0"/>
              </a:rPr>
              <a:t>Las variables son </a:t>
            </a:r>
            <a:r>
              <a:rPr lang="es-ES" sz="2400" dirty="0" err="1" smtClean="0">
                <a:latin typeface="Arial" charset="0"/>
                <a:cs typeface="Arial" charset="0"/>
              </a:rPr>
              <a:t>incorreladas</a:t>
            </a:r>
            <a:r>
              <a:rPr lang="es-ES" sz="2400" dirty="0" smtClean="0">
                <a:latin typeface="Arial" charset="0"/>
                <a:cs typeface="Arial" charset="0"/>
              </a:rPr>
              <a:t> </a:t>
            </a:r>
            <a:r>
              <a:rPr lang="es-ES" sz="2400" dirty="0" smtClean="0">
                <a:latin typeface="Arial" charset="0"/>
                <a:cs typeface="Arial" charset="0"/>
                <a:sym typeface="Wingdings" pitchFamily="2" charset="2"/>
              </a:rPr>
              <a:t></a:t>
            </a:r>
            <a:r>
              <a:rPr lang="es-ES" sz="2400" dirty="0" smtClean="0">
                <a:latin typeface="Arial" charset="0"/>
                <a:cs typeface="Arial" charset="0"/>
              </a:rPr>
              <a:t> r</a:t>
            </a:r>
            <a:r>
              <a:rPr lang="es-ES_tradnl" sz="2400" dirty="0" smtClean="0">
                <a:latin typeface="Arial" charset="0"/>
                <a:cs typeface="Arial" charset="0"/>
              </a:rPr>
              <a:t> </a:t>
            </a:r>
            <a:r>
              <a:rPr lang="es-ES" sz="2400" dirty="0" smtClean="0">
                <a:latin typeface="Arial" charset="0"/>
                <a:cs typeface="Arial" charset="0"/>
              </a:rPr>
              <a:t>=</a:t>
            </a:r>
            <a:r>
              <a:rPr lang="es-ES_tradnl" sz="2400" dirty="0" smtClean="0">
                <a:latin typeface="Arial" charset="0"/>
                <a:cs typeface="Arial" charset="0"/>
              </a:rPr>
              <a:t> </a:t>
            </a:r>
            <a:r>
              <a:rPr lang="es-ES" sz="2400" dirty="0" smtClean="0">
                <a:latin typeface="Arial" charset="0"/>
                <a:cs typeface="Arial" charset="0"/>
              </a:rPr>
              <a:t>0</a:t>
            </a:r>
            <a:r>
              <a:rPr lang="es-ES_tradnl" sz="2400" dirty="0" smtClean="0">
                <a:latin typeface="Arial" charset="0"/>
                <a:cs typeface="Arial" charset="0"/>
              </a:rPr>
              <a:t>.</a:t>
            </a:r>
            <a:endParaRPr lang="es-ES" sz="2400" dirty="0" smtClean="0">
              <a:latin typeface="Arial" charset="0"/>
              <a:cs typeface="Arial" charset="0"/>
            </a:endParaRPr>
          </a:p>
          <a:p>
            <a:pPr marL="369888" indent="-369888" algn="just" defTabSz="987425" eaLnBrk="1" hangingPunct="1">
              <a:spcBef>
                <a:spcPct val="0"/>
              </a:spcBef>
            </a:pPr>
            <a:r>
              <a:rPr lang="es-ES" sz="2400" dirty="0" smtClean="0">
                <a:latin typeface="Arial" charset="0"/>
                <a:cs typeface="Arial" charset="0"/>
              </a:rPr>
              <a:t>Relación lineal perfecta entre dos variables </a:t>
            </a:r>
            <a:r>
              <a:rPr lang="es-ES" sz="2400" dirty="0" smtClean="0">
                <a:latin typeface="Arial" charset="0"/>
                <a:cs typeface="Arial" charset="0"/>
                <a:sym typeface="Wingdings" pitchFamily="2" charset="2"/>
              </a:rPr>
              <a:t></a:t>
            </a:r>
            <a:r>
              <a:rPr lang="es-ES" sz="2400" dirty="0" smtClean="0">
                <a:latin typeface="Arial" charset="0"/>
                <a:cs typeface="Arial" charset="0"/>
              </a:rPr>
              <a:t> r</a:t>
            </a:r>
            <a:r>
              <a:rPr lang="es-ES_tradnl" sz="2400" dirty="0" smtClean="0">
                <a:latin typeface="Arial" charset="0"/>
                <a:cs typeface="Arial" charset="0"/>
              </a:rPr>
              <a:t> </a:t>
            </a:r>
            <a:r>
              <a:rPr lang="es-ES" sz="2400" dirty="0" smtClean="0">
                <a:latin typeface="Arial" charset="0"/>
                <a:cs typeface="Arial" charset="0"/>
              </a:rPr>
              <a:t>=</a:t>
            </a:r>
            <a:r>
              <a:rPr lang="es-ES_tradnl" sz="2400" dirty="0" smtClean="0">
                <a:latin typeface="Arial" charset="0"/>
                <a:cs typeface="Arial" charset="0"/>
              </a:rPr>
              <a:t> </a:t>
            </a:r>
            <a:r>
              <a:rPr lang="es-ES" sz="2400" dirty="0" smtClean="0">
                <a:latin typeface="Arial" charset="0"/>
                <a:cs typeface="Arial" charset="0"/>
              </a:rPr>
              <a:t>+1 o r</a:t>
            </a:r>
            <a:r>
              <a:rPr lang="es-ES_tradnl" sz="2400" dirty="0" smtClean="0">
                <a:latin typeface="Arial" charset="0"/>
                <a:cs typeface="Arial" charset="0"/>
              </a:rPr>
              <a:t> </a:t>
            </a:r>
            <a:r>
              <a:rPr lang="es-ES" sz="2400" dirty="0" smtClean="0">
                <a:latin typeface="Arial" charset="0"/>
                <a:cs typeface="Arial" charset="0"/>
              </a:rPr>
              <a:t>=</a:t>
            </a:r>
            <a:r>
              <a:rPr lang="es-ES_tradnl" sz="2400" dirty="0" smtClean="0">
                <a:latin typeface="Arial" charset="0"/>
                <a:cs typeface="Arial" charset="0"/>
              </a:rPr>
              <a:t> </a:t>
            </a:r>
            <a:r>
              <a:rPr lang="es-ES" sz="2400" dirty="0" smtClean="0">
                <a:latin typeface="Arial" charset="0"/>
                <a:cs typeface="Arial" charset="0"/>
              </a:rPr>
              <a:t>-1</a:t>
            </a:r>
            <a:r>
              <a:rPr lang="es-ES_tradnl" sz="2400" dirty="0" smtClean="0">
                <a:latin typeface="Arial" charset="0"/>
                <a:cs typeface="Arial" charset="0"/>
              </a:rPr>
              <a:t>.</a:t>
            </a:r>
            <a:endParaRPr lang="es-ES" sz="2400" dirty="0" smtClean="0">
              <a:latin typeface="Arial" charset="0"/>
              <a:cs typeface="Arial" charset="0"/>
            </a:endParaRPr>
          </a:p>
          <a:p>
            <a:pPr marL="369888" indent="-369888" algn="just" defTabSz="987425" eaLnBrk="1" hangingPunct="1">
              <a:spcBef>
                <a:spcPct val="0"/>
              </a:spcBef>
            </a:pPr>
            <a:r>
              <a:rPr lang="es-ES" sz="2400" dirty="0" smtClean="0">
                <a:latin typeface="Arial" charset="0"/>
                <a:cs typeface="Arial" charset="0"/>
              </a:rPr>
              <a:t>Cuanto </a:t>
            </a:r>
            <a:r>
              <a:rPr lang="es-ES" sz="2400" dirty="0" smtClean="0">
                <a:latin typeface="Arial" charset="0"/>
                <a:cs typeface="Arial" charset="0"/>
              </a:rPr>
              <a:t>más cerca esté r de +1 o -1 mejor será el grado de relación lineal.</a:t>
            </a:r>
          </a:p>
          <a:p>
            <a:pPr marL="801688" lvl="1" indent="-307975" algn="just" defTabSz="987425" eaLnBrk="1" hangingPunct="1">
              <a:spcBef>
                <a:spcPct val="0"/>
              </a:spcBef>
              <a:buNone/>
            </a:pPr>
            <a:endParaRPr lang="es-ES" sz="2000" dirty="0" smtClean="0">
              <a:latin typeface="Arial" charset="0"/>
              <a:cs typeface="Arial" charset="0"/>
            </a:endParaRPr>
          </a:p>
          <a:p>
            <a:pPr marL="369888" indent="-369888" algn="just" defTabSz="987425" eaLnBrk="1" hangingPunct="1">
              <a:spcBef>
                <a:spcPct val="0"/>
              </a:spcBef>
            </a:pPr>
            <a:endParaRPr lang="es-ES" sz="2400" dirty="0" smtClean="0">
              <a:latin typeface="Arial" charset="0"/>
              <a:cs typeface="Arial" charset="0"/>
            </a:endParaRPr>
          </a:p>
        </p:txBody>
      </p:sp>
      <p:sp>
        <p:nvSpPr>
          <p:cNvPr id="44035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663575" y="476250"/>
            <a:ext cx="8229600" cy="585788"/>
          </a:xfr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eaLnBrk="1" hangingPunct="1">
              <a:defRPr/>
            </a:pPr>
            <a:r>
              <a:rPr lang="es-ES" cap="small" dirty="0" smtClean="0"/>
              <a:t>Algunas Propiedades </a:t>
            </a:r>
            <a:r>
              <a:rPr lang="es-ES" cap="small" dirty="0" smtClean="0"/>
              <a:t>de </a:t>
            </a:r>
            <a:r>
              <a:rPr lang="es-ES" cap="small" dirty="0" smtClean="0"/>
              <a:t>r</a:t>
            </a:r>
            <a:endParaRPr lang="es-ES" cap="small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7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7218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Line 4"/>
          <p:cNvSpPr>
            <a:spLocks noChangeShapeType="1"/>
          </p:cNvSpPr>
          <p:nvPr/>
        </p:nvSpPr>
        <p:spPr bwMode="auto">
          <a:xfrm flipV="1">
            <a:off x="715963" y="3789363"/>
            <a:ext cx="74564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137221" name="Rectangle 5"/>
          <p:cNvSpPr>
            <a:spLocks noChangeArrowheads="1"/>
          </p:cNvSpPr>
          <p:nvPr/>
        </p:nvSpPr>
        <p:spPr bwMode="auto">
          <a:xfrm>
            <a:off x="4238625" y="3644900"/>
            <a:ext cx="2709863" cy="215900"/>
          </a:xfrm>
          <a:prstGeom prst="rect">
            <a:avLst/>
          </a:prstGeom>
          <a:solidFill>
            <a:schemeClr val="accent1">
              <a:alpha val="50195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s-ES" sz="2800"/>
          </a:p>
        </p:txBody>
      </p:sp>
      <p:sp>
        <p:nvSpPr>
          <p:cNvPr id="46084" name="Line 6"/>
          <p:cNvSpPr>
            <a:spLocks noChangeShapeType="1"/>
          </p:cNvSpPr>
          <p:nvPr/>
        </p:nvSpPr>
        <p:spPr bwMode="auto">
          <a:xfrm flipV="1">
            <a:off x="4238625" y="3644900"/>
            <a:ext cx="0" cy="2889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46085" name="Line 7"/>
          <p:cNvSpPr>
            <a:spLocks noChangeShapeType="1"/>
          </p:cNvSpPr>
          <p:nvPr/>
        </p:nvSpPr>
        <p:spPr bwMode="auto">
          <a:xfrm flipV="1">
            <a:off x="1514475" y="3644900"/>
            <a:ext cx="0" cy="2889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46086" name="Line 8"/>
          <p:cNvSpPr>
            <a:spLocks noChangeShapeType="1"/>
          </p:cNvSpPr>
          <p:nvPr/>
        </p:nvSpPr>
        <p:spPr bwMode="auto">
          <a:xfrm flipV="1">
            <a:off x="6962775" y="3644900"/>
            <a:ext cx="0" cy="2889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46087" name="Text Box 9"/>
          <p:cNvSpPr txBox="1">
            <a:spLocks noChangeArrowheads="1"/>
          </p:cNvSpPr>
          <p:nvPr/>
        </p:nvSpPr>
        <p:spPr bwMode="auto">
          <a:xfrm>
            <a:off x="1381125" y="3933825"/>
            <a:ext cx="5715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87425"/>
            <a:r>
              <a:rPr lang="es-ES"/>
              <a:t>-1</a:t>
            </a:r>
          </a:p>
        </p:txBody>
      </p:sp>
      <p:sp>
        <p:nvSpPr>
          <p:cNvPr id="46088" name="Text Box 10"/>
          <p:cNvSpPr txBox="1">
            <a:spLocks noChangeArrowheads="1"/>
          </p:cNvSpPr>
          <p:nvPr/>
        </p:nvSpPr>
        <p:spPr bwMode="auto">
          <a:xfrm>
            <a:off x="6699250" y="3933825"/>
            <a:ext cx="6635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87425"/>
            <a:r>
              <a:rPr lang="es-ES"/>
              <a:t>+1</a:t>
            </a:r>
          </a:p>
        </p:txBody>
      </p:sp>
      <p:sp>
        <p:nvSpPr>
          <p:cNvPr id="46089" name="Text Box 11"/>
          <p:cNvSpPr txBox="1">
            <a:spLocks noChangeArrowheads="1"/>
          </p:cNvSpPr>
          <p:nvPr/>
        </p:nvSpPr>
        <p:spPr bwMode="auto">
          <a:xfrm>
            <a:off x="4105275" y="4005263"/>
            <a:ext cx="4381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87425"/>
            <a:r>
              <a:rPr lang="es-ES"/>
              <a:t>0</a:t>
            </a:r>
          </a:p>
        </p:txBody>
      </p:sp>
      <p:sp>
        <p:nvSpPr>
          <p:cNvPr id="137228" name="AutoShape 12"/>
          <p:cNvSpPr>
            <a:spLocks noChangeArrowheads="1"/>
          </p:cNvSpPr>
          <p:nvPr/>
        </p:nvSpPr>
        <p:spPr bwMode="auto">
          <a:xfrm>
            <a:off x="1247775" y="1989138"/>
            <a:ext cx="1379538" cy="1008062"/>
          </a:xfrm>
          <a:prstGeom prst="wedgeRoundRectCallout">
            <a:avLst>
              <a:gd name="adj1" fmla="val -22588"/>
              <a:gd name="adj2" fmla="val 108491"/>
              <a:gd name="adj3" fmla="val 16667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 defTabSz="987425"/>
            <a:r>
              <a:rPr lang="es-ES" sz="1800"/>
              <a:t>Relación inversa perfecta</a:t>
            </a:r>
          </a:p>
        </p:txBody>
      </p:sp>
      <p:sp>
        <p:nvSpPr>
          <p:cNvPr id="137229" name="AutoShape 13"/>
          <p:cNvSpPr>
            <a:spLocks noChangeArrowheads="1"/>
          </p:cNvSpPr>
          <p:nvPr/>
        </p:nvSpPr>
        <p:spPr bwMode="auto">
          <a:xfrm>
            <a:off x="5635625" y="2276475"/>
            <a:ext cx="1377950" cy="1008063"/>
          </a:xfrm>
          <a:prstGeom prst="wedgeRoundRectCallout">
            <a:avLst>
              <a:gd name="adj1" fmla="val 50278"/>
              <a:gd name="adj2" fmla="val 81444"/>
              <a:gd name="adj3" fmla="val 16667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 defTabSz="987425"/>
            <a:r>
              <a:rPr lang="es-ES" sz="1800"/>
              <a:t>Relación directa casi perfecta</a:t>
            </a:r>
          </a:p>
        </p:txBody>
      </p:sp>
      <p:sp>
        <p:nvSpPr>
          <p:cNvPr id="137230" name="AutoShape 14"/>
          <p:cNvSpPr>
            <a:spLocks noChangeArrowheads="1"/>
          </p:cNvSpPr>
          <p:nvPr/>
        </p:nvSpPr>
        <p:spPr bwMode="auto">
          <a:xfrm>
            <a:off x="2771775" y="2636838"/>
            <a:ext cx="1789113" cy="649287"/>
          </a:xfrm>
          <a:prstGeom prst="wedgeRoundRectCallout">
            <a:avLst>
              <a:gd name="adj1" fmla="val 30921"/>
              <a:gd name="adj2" fmla="val 110977"/>
              <a:gd name="adj3" fmla="val 16667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 defTabSz="987425"/>
            <a:r>
              <a:rPr lang="es-ES" sz="1800"/>
              <a:t>Variables incorreladas</a:t>
            </a:r>
          </a:p>
        </p:txBody>
      </p:sp>
      <p:sp>
        <p:nvSpPr>
          <p:cNvPr id="137231" name="Rectangle 15"/>
          <p:cNvSpPr>
            <a:spLocks noChangeArrowheads="1"/>
          </p:cNvSpPr>
          <p:nvPr/>
        </p:nvSpPr>
        <p:spPr bwMode="auto">
          <a:xfrm>
            <a:off x="1514475" y="3644900"/>
            <a:ext cx="3529013" cy="288925"/>
          </a:xfrm>
          <a:prstGeom prst="rect">
            <a:avLst/>
          </a:prstGeom>
          <a:solidFill>
            <a:schemeClr val="accent1">
              <a:alpha val="50195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s-ES" sz="2800"/>
          </a:p>
        </p:txBody>
      </p:sp>
      <p:sp>
        <p:nvSpPr>
          <p:cNvPr id="45070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663575" y="476250"/>
            <a:ext cx="8229600" cy="585788"/>
          </a:xfr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eaLnBrk="1" hangingPunct="1">
              <a:defRPr/>
            </a:pPr>
            <a:r>
              <a:rPr lang="es-ES" cap="small" dirty="0" smtClean="0"/>
              <a:t>Propiedades de r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37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37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7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7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7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7221" grpId="0" animBg="1"/>
      <p:bldP spid="137228" grpId="0" animBg="1" autoUpdateAnimBg="0"/>
      <p:bldP spid="137229" grpId="0" animBg="1" autoUpdateAnimBg="0"/>
      <p:bldP spid="137230" grpId="0" animBg="1" autoUpdateAnimBg="0"/>
      <p:bldP spid="13723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1314" name="Object 2"/>
          <p:cNvGraphicFramePr>
            <a:graphicFrameLocks noChangeAspect="1"/>
          </p:cNvGraphicFramePr>
          <p:nvPr>
            <p:ph sz="quarter" idx="2"/>
          </p:nvPr>
        </p:nvGraphicFramePr>
        <p:xfrm>
          <a:off x="5076825" y="4413250"/>
          <a:ext cx="3816350" cy="2316163"/>
        </p:xfrm>
        <a:graphic>
          <a:graphicData uri="http://schemas.openxmlformats.org/presentationml/2006/ole">
            <p:oleObj spid="_x0000_s3074" name="Imagen de mapa de bits" r:id="rId4" imgW="3296110" imgH="2000000" progId="Paint.Picture">
              <p:embed/>
            </p:oleObj>
          </a:graphicData>
        </a:graphic>
      </p:graphicFrame>
      <p:sp>
        <p:nvSpPr>
          <p:cNvPr id="141316" name="Rectangle 4"/>
          <p:cNvSpPr>
            <a:spLocks noGrp="1" noChangeArrowheads="1"/>
          </p:cNvSpPr>
          <p:nvPr>
            <p:ph type="body" sz="half" idx="1"/>
          </p:nvPr>
        </p:nvSpPr>
        <p:spPr bwMode="auto">
          <a:xfrm>
            <a:off x="611188" y="1300163"/>
            <a:ext cx="7848600" cy="4360862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69888" indent="-369888" algn="just" defTabSz="987425" eaLnBrk="1" hangingPunct="1">
              <a:lnSpc>
                <a:spcPct val="90000"/>
              </a:lnSpc>
            </a:pPr>
            <a:r>
              <a:rPr lang="es-ES" sz="2100" b="1" dirty="0" smtClean="0">
                <a:latin typeface="Arial" charset="0"/>
                <a:cs typeface="Arial" charset="0"/>
              </a:rPr>
              <a:t>¿Si r</a:t>
            </a:r>
            <a:r>
              <a:rPr lang="es-ES_tradnl" sz="2100" b="1" dirty="0" smtClean="0">
                <a:latin typeface="Arial" charset="0"/>
                <a:cs typeface="Arial" charset="0"/>
              </a:rPr>
              <a:t> </a:t>
            </a:r>
            <a:r>
              <a:rPr lang="es-ES" sz="2100" b="1" dirty="0" smtClean="0">
                <a:latin typeface="Arial" charset="0"/>
                <a:cs typeface="Arial" charset="0"/>
              </a:rPr>
              <a:t>=</a:t>
            </a:r>
            <a:r>
              <a:rPr lang="es-ES_tradnl" sz="2100" b="1" dirty="0" smtClean="0">
                <a:latin typeface="Arial" charset="0"/>
                <a:cs typeface="Arial" charset="0"/>
              </a:rPr>
              <a:t> </a:t>
            </a:r>
            <a:r>
              <a:rPr lang="es-ES" sz="2100" b="1" dirty="0" smtClean="0">
                <a:latin typeface="Arial" charset="0"/>
                <a:cs typeface="Arial" charset="0"/>
              </a:rPr>
              <a:t>0 eso quiere decir que </a:t>
            </a:r>
            <a:endParaRPr lang="es-ES_tradnl" sz="2100" b="1" dirty="0" smtClean="0">
              <a:latin typeface="Arial" charset="0"/>
              <a:cs typeface="Arial" charset="0"/>
            </a:endParaRPr>
          </a:p>
          <a:p>
            <a:pPr marL="369888" indent="-369888" algn="just" defTabSz="987425" eaLnBrk="1" hangingPunct="1">
              <a:lnSpc>
                <a:spcPct val="90000"/>
              </a:lnSpc>
              <a:buFontTx/>
              <a:buNone/>
            </a:pPr>
            <a:r>
              <a:rPr lang="es-ES" sz="2100" b="1" dirty="0" smtClean="0">
                <a:latin typeface="Arial" charset="0"/>
                <a:cs typeface="Arial" charset="0"/>
              </a:rPr>
              <a:t>las variables son independientes?</a:t>
            </a:r>
          </a:p>
          <a:p>
            <a:pPr marL="801688" lvl="1" indent="-307975" algn="just" defTabSz="987425" eaLnBrk="1" hangingPunct="1">
              <a:lnSpc>
                <a:spcPct val="90000"/>
              </a:lnSpc>
            </a:pPr>
            <a:r>
              <a:rPr lang="es-ES" sz="2100" dirty="0" smtClean="0">
                <a:latin typeface="Arial" charset="0"/>
                <a:cs typeface="Arial" charset="0"/>
              </a:rPr>
              <a:t>En la práctica, casi siempre sí, pero no tiene por qué ser cierto en todos los casos.</a:t>
            </a:r>
          </a:p>
          <a:p>
            <a:pPr marL="801688" lvl="1" indent="-307975" algn="just" defTabSz="987425" eaLnBrk="1" hangingPunct="1">
              <a:lnSpc>
                <a:spcPct val="90000"/>
              </a:lnSpc>
            </a:pPr>
            <a:r>
              <a:rPr lang="es-ES" sz="2100" dirty="0" smtClean="0">
                <a:latin typeface="Arial" charset="0"/>
                <a:cs typeface="Arial" charset="0"/>
              </a:rPr>
              <a:t>Lo contrario si es cierto. Independencia implica </a:t>
            </a:r>
            <a:r>
              <a:rPr lang="es-ES" sz="2100" dirty="0" err="1" smtClean="0">
                <a:latin typeface="Arial" charset="0"/>
                <a:cs typeface="Arial" charset="0"/>
              </a:rPr>
              <a:t>incorrelación</a:t>
            </a:r>
            <a:r>
              <a:rPr lang="es-ES" sz="2100" dirty="0" smtClean="0">
                <a:latin typeface="Arial" charset="0"/>
                <a:cs typeface="Arial" charset="0"/>
              </a:rPr>
              <a:t>.</a:t>
            </a:r>
          </a:p>
          <a:p>
            <a:pPr marL="801688" lvl="1" indent="-307975" algn="just" defTabSz="987425" eaLnBrk="1" hangingPunct="1">
              <a:lnSpc>
                <a:spcPct val="90000"/>
              </a:lnSpc>
            </a:pPr>
            <a:endParaRPr lang="es-ES" sz="2100" dirty="0" smtClean="0">
              <a:latin typeface="Arial" charset="0"/>
              <a:cs typeface="Arial" charset="0"/>
            </a:endParaRPr>
          </a:p>
          <a:p>
            <a:pPr marL="369888" indent="-369888" algn="just" defTabSz="987425" eaLnBrk="1" hangingPunct="1">
              <a:lnSpc>
                <a:spcPct val="90000"/>
              </a:lnSpc>
            </a:pPr>
            <a:r>
              <a:rPr lang="es-ES" sz="2100" b="1" dirty="0" smtClean="0">
                <a:latin typeface="Arial" charset="0"/>
                <a:cs typeface="Arial" charset="0"/>
              </a:rPr>
              <a:t>Me ha salido r</a:t>
            </a:r>
            <a:r>
              <a:rPr lang="es-ES_tradnl" sz="2100" b="1" dirty="0" smtClean="0">
                <a:latin typeface="Arial" charset="0"/>
                <a:cs typeface="Arial" charset="0"/>
              </a:rPr>
              <a:t> </a:t>
            </a:r>
            <a:r>
              <a:rPr lang="es-ES" sz="2100" b="1" dirty="0" smtClean="0">
                <a:latin typeface="Arial" charset="0"/>
                <a:cs typeface="Arial" charset="0"/>
              </a:rPr>
              <a:t>=</a:t>
            </a:r>
            <a:r>
              <a:rPr lang="es-ES_tradnl" sz="2100" b="1" dirty="0" smtClean="0">
                <a:latin typeface="Arial" charset="0"/>
                <a:cs typeface="Arial" charset="0"/>
              </a:rPr>
              <a:t> </a:t>
            </a:r>
            <a:r>
              <a:rPr lang="es-ES" sz="2100" b="1" dirty="0" smtClean="0">
                <a:latin typeface="Arial" charset="0"/>
                <a:cs typeface="Arial" charset="0"/>
              </a:rPr>
              <a:t>1</a:t>
            </a:r>
            <a:r>
              <a:rPr lang="es-ES_tradnl" sz="2100" b="1" dirty="0" smtClean="0">
                <a:latin typeface="Arial" charset="0"/>
                <a:cs typeface="Arial" charset="0"/>
              </a:rPr>
              <a:t>,</a:t>
            </a:r>
            <a:r>
              <a:rPr lang="es-ES" sz="2100" b="1" dirty="0" smtClean="0">
                <a:latin typeface="Arial" charset="0"/>
                <a:cs typeface="Arial" charset="0"/>
              </a:rPr>
              <a:t>2 ¿</a:t>
            </a:r>
            <a:r>
              <a:rPr lang="es-ES_tradnl" sz="2100" b="1" dirty="0" smtClean="0">
                <a:latin typeface="Arial" charset="0"/>
                <a:cs typeface="Arial" charset="0"/>
              </a:rPr>
              <a:t>L</a:t>
            </a:r>
            <a:r>
              <a:rPr lang="es-ES" sz="2100" b="1" dirty="0" smtClean="0">
                <a:latin typeface="Arial" charset="0"/>
                <a:cs typeface="Arial" charset="0"/>
              </a:rPr>
              <a:t>a relación es “</a:t>
            </a:r>
            <a:r>
              <a:rPr lang="es-ES" sz="2100" b="1" dirty="0" err="1" smtClean="0">
                <a:latin typeface="Arial" charset="0"/>
                <a:cs typeface="Arial" charset="0"/>
              </a:rPr>
              <a:t>superlineal</a:t>
            </a:r>
            <a:r>
              <a:rPr lang="es-ES" sz="2100" b="1" dirty="0" smtClean="0">
                <a:latin typeface="Arial" charset="0"/>
                <a:cs typeface="Arial" charset="0"/>
              </a:rPr>
              <a:t>”</a:t>
            </a:r>
            <a:r>
              <a:rPr lang="es-ES_tradnl" sz="2100" b="1" dirty="0" smtClean="0">
                <a:latin typeface="Arial" charset="0"/>
                <a:cs typeface="Arial" charset="0"/>
              </a:rPr>
              <a:t> </a:t>
            </a:r>
            <a:r>
              <a:rPr lang="es-ES" sz="2100" b="1" dirty="0" smtClean="0">
                <a:latin typeface="Arial" charset="0"/>
                <a:cs typeface="Arial" charset="0"/>
              </a:rPr>
              <a:t>?</a:t>
            </a:r>
            <a:endParaRPr lang="es-ES" sz="2100" b="1" dirty="0" smtClean="0">
              <a:latin typeface="Arial" charset="0"/>
              <a:cs typeface="Arial" charset="0"/>
            </a:endParaRPr>
          </a:p>
          <a:p>
            <a:pPr marL="801688" lvl="1" indent="-307975" algn="just" defTabSz="987425" eaLnBrk="1" hangingPunct="1">
              <a:lnSpc>
                <a:spcPct val="90000"/>
              </a:lnSpc>
            </a:pPr>
            <a:r>
              <a:rPr lang="es-ES" sz="2100" dirty="0" smtClean="0">
                <a:latin typeface="Arial" charset="0"/>
                <a:cs typeface="Arial" charset="0"/>
              </a:rPr>
              <a:t>Eso </a:t>
            </a:r>
            <a:r>
              <a:rPr lang="es-ES" sz="2100" dirty="0" smtClean="0">
                <a:latin typeface="Arial" charset="0"/>
                <a:cs typeface="Arial" charset="0"/>
              </a:rPr>
              <a:t>es un error de cálculo. Siempre debe</a:t>
            </a:r>
            <a:r>
              <a:rPr lang="es-ES_tradnl" sz="2100" dirty="0" smtClean="0">
                <a:latin typeface="Arial" charset="0"/>
                <a:cs typeface="Arial" charset="0"/>
              </a:rPr>
              <a:t> </a:t>
            </a:r>
            <a:r>
              <a:rPr lang="es-ES" sz="2100" dirty="0" smtClean="0">
                <a:latin typeface="Arial" charset="0"/>
                <a:cs typeface="Arial" charset="0"/>
              </a:rPr>
              <a:t>tomar un valor entre -1 y +1.</a:t>
            </a:r>
            <a:endParaRPr lang="es-ES" sz="1900" dirty="0" smtClean="0">
              <a:latin typeface="Arial" charset="0"/>
              <a:cs typeface="Arial" charset="0"/>
            </a:endParaRPr>
          </a:p>
        </p:txBody>
      </p:sp>
      <p:sp>
        <p:nvSpPr>
          <p:cNvPr id="3076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663575" y="476250"/>
            <a:ext cx="8229600" cy="585788"/>
          </a:xfr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eaLnBrk="1" hangingPunct="1">
              <a:defRPr/>
            </a:pPr>
            <a:r>
              <a:rPr lang="es-ES" cap="small" dirty="0" smtClean="0"/>
              <a:t>Propiedades de r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1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1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1316" grpId="0" autoUpdateAnimBg="0"/>
    </p:bldLst>
  </p:timing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o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i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i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1555</TotalTime>
  <Words>1246</Words>
  <Application>Microsoft Office PowerPoint</Application>
  <PresentationFormat>Presentación en pantalla (4:3)</PresentationFormat>
  <Paragraphs>189</Paragraphs>
  <Slides>24</Slides>
  <Notes>18</Notes>
  <HiddenSlides>0</HiddenSlides>
  <MMClips>0</MMClips>
  <ScaleCrop>false</ScaleCrop>
  <HeadingPairs>
    <vt:vector size="8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Servidores OLE incrustados</vt:lpstr>
      </vt:variant>
      <vt:variant>
        <vt:i4>3</vt:i4>
      </vt:variant>
      <vt:variant>
        <vt:lpstr>Títulos de diapositiva</vt:lpstr>
      </vt:variant>
      <vt:variant>
        <vt:i4>24</vt:i4>
      </vt:variant>
    </vt:vector>
  </HeadingPairs>
  <TitlesOfParts>
    <vt:vector size="31" baseType="lpstr">
      <vt:lpstr>Times New Roman</vt:lpstr>
      <vt:lpstr>Arial</vt:lpstr>
      <vt:lpstr>Wingdings</vt:lpstr>
      <vt:lpstr>Tema di Office</vt:lpstr>
      <vt:lpstr>Microsoft Editor de ecuaciones 3.0</vt:lpstr>
      <vt:lpstr>Imagen de mapa de bits</vt:lpstr>
      <vt:lpstr>MathType 5.0 Equation</vt:lpstr>
      <vt:lpstr>Diapositiva 1</vt:lpstr>
      <vt:lpstr>Diapositiva 2</vt:lpstr>
      <vt:lpstr>Diapositiva 3</vt:lpstr>
      <vt:lpstr>Diapositiva 4</vt:lpstr>
      <vt:lpstr>Diapositiva 5</vt:lpstr>
      <vt:lpstr>Diapositiva 6</vt:lpstr>
      <vt:lpstr>Algunas Propiedades de r</vt:lpstr>
      <vt:lpstr>Propiedades de r</vt:lpstr>
      <vt:lpstr>Propiedades de r</vt:lpstr>
      <vt:lpstr>Propiedades de r</vt:lpstr>
      <vt:lpstr>Diapositiva 11</vt:lpstr>
      <vt:lpstr>Diapositiva 12</vt:lpstr>
      <vt:lpstr>Diapositiva 13</vt:lpstr>
      <vt:lpstr>Regresión Lineal</vt:lpstr>
      <vt:lpstr>Regresión Lineal</vt:lpstr>
      <vt:lpstr>Regresión lineal simple</vt:lpstr>
      <vt:lpstr>Regresión lineal simple</vt:lpstr>
      <vt:lpstr>Modelo de regresión lineal simple</vt:lpstr>
      <vt:lpstr>Modelo de regresión lineal simple</vt:lpstr>
      <vt:lpstr>Modelo de regresión lineal simple</vt:lpstr>
      <vt:lpstr>¿Cómo medir la bondad de una regresión?</vt:lpstr>
      <vt:lpstr>Interpretación de la variabilidad en Y</vt:lpstr>
      <vt:lpstr>Interpretación del residuo</vt:lpstr>
      <vt:lpstr>Bondad de un ajuste</vt:lpstr>
    </vt:vector>
  </TitlesOfParts>
  <Company>UNIVERSIDAD DEL CAUCA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METODOLOGIA DE LA INVESTIGACION</dc:title>
  <dc:creator>DEPARTAMENTO DE VIAS F.I.C.</dc:creator>
  <cp:lastModifiedBy>erik</cp:lastModifiedBy>
  <cp:revision>123</cp:revision>
  <dcterms:created xsi:type="dcterms:W3CDTF">2001-11-09T19:59:32Z</dcterms:created>
  <dcterms:modified xsi:type="dcterms:W3CDTF">2009-11-09T14:04:36Z</dcterms:modified>
</cp:coreProperties>
</file>